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72" r:id="rId5"/>
    <p:sldId id="259" r:id="rId6"/>
    <p:sldId id="270" r:id="rId7"/>
    <p:sldId id="273" r:id="rId8"/>
    <p:sldId id="274" r:id="rId9"/>
    <p:sldId id="275" r:id="rId10"/>
    <p:sldId id="276" r:id="rId11"/>
    <p:sldId id="277" r:id="rId12"/>
    <p:sldId id="278" r:id="rId13"/>
    <p:sldId id="265" r:id="rId14"/>
  </p:sldIdLst>
  <p:sldSz cx="18288000" cy="10287000"/>
  <p:notesSz cx="6858000" cy="9144000"/>
  <p:embeddedFontLst>
    <p:embeddedFont>
      <p:font typeface="Source Han Sans KR" panose="020B0400000000000000" pitchFamily="34" charset="-128"/>
      <p:regular r:id="rId16"/>
    </p:embeddedFont>
    <p:embeddedFont>
      <p:font typeface="Source Han Sans KR Bold" panose="020B0800000000000000" pitchFamily="34" charset="-128"/>
      <p:regular r:id="rId17"/>
      <p:bold r:id="rId18"/>
    </p:embeddedFont>
    <p:embeddedFont>
      <p:font typeface="맑은 고딕" panose="020B0503020000020004" pitchFamily="34" charset="-127"/>
      <p:regular r:id="rId19"/>
      <p:bold r:id="rId20"/>
    </p:embeddedFont>
    <p:embeddedFont>
      <p:font typeface="BM DoHyeon OTF" panose="020B0600000101010101" pitchFamily="34" charset="-127"/>
      <p:regular r:id="rId21"/>
    </p:embeddedFont>
    <p:embeddedFont>
      <p:font typeface="Raleway Bold" pitchFamily="2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46" autoAdjust="0"/>
    <p:restoredTop sz="86438" autoAdjust="0"/>
  </p:normalViewPr>
  <p:slideViewPr>
    <p:cSldViewPr>
      <p:cViewPr varScale="1">
        <p:scale>
          <a:sx n="72" d="100"/>
          <a:sy n="72" d="100"/>
        </p:scale>
        <p:origin x="1096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DEE92-5576-E84E-8EC5-FBEFEC4B987B}" type="datetimeFigureOut">
              <a:rPr kumimoji="1" lang="ko-KR" altLang="en-US" smtClean="0"/>
              <a:t>2025. 4. 4.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32768-D5E8-C447-86A6-40B7165244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4062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3769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193F8-FB9B-FF88-D9C8-8CFBE7BDF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F632EED-E624-1BCD-8219-1B77DCEA49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CFA5B2D-19D9-1844-F113-2748EACC5C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ko-KR" altLang="en-US" dirty="0"/>
              <a:t>본 논문에서는 이미지와 자연어 간의 </a:t>
            </a:r>
            <a:r>
              <a:rPr lang="en" altLang="ko-KR" dirty="0"/>
              <a:t>Joint Representation</a:t>
            </a:r>
            <a:r>
              <a:rPr lang="ko-KR" altLang="en-US" dirty="0"/>
              <a:t>을 학습하는 모델을 제안하고</a:t>
            </a:r>
            <a:r>
              <a:rPr lang="en-US" altLang="ko-KR" dirty="0"/>
              <a:t>, </a:t>
            </a:r>
            <a:r>
              <a:rPr lang="ko-KR" altLang="en-US" dirty="0"/>
              <a:t>대규모 자동 수집된 데이터를 활용하여 사전 학습을 통해서 </a:t>
            </a:r>
            <a:r>
              <a:rPr lang="en" altLang="ko-KR" dirty="0"/>
              <a:t>Visual grounding </a:t>
            </a:r>
            <a:r>
              <a:rPr lang="ko-KR" altLang="en-US" dirty="0"/>
              <a:t>능력을 학습하였습니다</a:t>
            </a:r>
            <a:r>
              <a:rPr lang="en-US" altLang="ko-KR" dirty="0"/>
              <a:t>.</a:t>
            </a:r>
          </a:p>
          <a:p>
            <a:pPr>
              <a:buNone/>
            </a:pPr>
            <a:endParaRPr lang="en-US" altLang="ko-KR" dirty="0"/>
          </a:p>
          <a:p>
            <a:r>
              <a:rPr lang="ko-KR" altLang="en-US" dirty="0"/>
              <a:t>간단하게 </a:t>
            </a:r>
            <a:r>
              <a:rPr lang="en-US" altLang="ko-KR" dirty="0"/>
              <a:t>2-</a:t>
            </a:r>
            <a:r>
              <a:rPr lang="en" altLang="ko-KR" dirty="0"/>
              <a:t>stream </a:t>
            </a:r>
            <a:r>
              <a:rPr lang="ko-KR" altLang="en-US" dirty="0"/>
              <a:t>구조와 </a:t>
            </a:r>
            <a:r>
              <a:rPr lang="en" altLang="ko-KR" dirty="0"/>
              <a:t>co-attention </a:t>
            </a:r>
            <a:r>
              <a:rPr lang="ko-KR" altLang="en-US" dirty="0"/>
              <a:t>아키텍처를 도입하여 다양한 </a:t>
            </a:r>
            <a:r>
              <a:rPr lang="en" altLang="ko-KR" dirty="0"/>
              <a:t>Task </a:t>
            </a:r>
            <a:r>
              <a:rPr lang="ko-KR" altLang="en-US" dirty="0"/>
              <a:t>에서 </a:t>
            </a:r>
            <a:r>
              <a:rPr lang="en" altLang="ko-KR" dirty="0"/>
              <a:t>Fine Tunning </a:t>
            </a:r>
            <a:r>
              <a:rPr lang="ko-KR" altLang="en-US" dirty="0"/>
              <a:t>을 통해서 </a:t>
            </a:r>
            <a:r>
              <a:rPr lang="en" altLang="ko-KR" dirty="0"/>
              <a:t>SOTA</a:t>
            </a:r>
            <a:r>
              <a:rPr lang="ko-KR" altLang="en-US" dirty="0" err="1"/>
              <a:t>를</a:t>
            </a:r>
            <a:r>
              <a:rPr lang="ko-KR" altLang="en-US" dirty="0"/>
              <a:t> 달성함을 통해 앞으로 멀티 데스크학습에 확장가능성을 보여줍니다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2BA4A0-904D-257B-5612-2DBD2880F6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748428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F812A-6C2A-360E-2059-74A5233AF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BC899F4-AA49-41D4-F4CE-183D5DDD44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10FDE6E-FCED-6641-9063-45A0779FF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1716AE3-2086-634D-A9BA-FA139C91D2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0051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95527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5F92F-3D48-6DF5-FB9A-EFF7A94C4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4F9F4E7-6283-4F82-3465-81D2453831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A9972D9-90E7-46EE-A544-5870401F2A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연구는 </a:t>
            </a:r>
            <a:r>
              <a:rPr lang="ko-KR" altLang="en-US" dirty="0" err="1"/>
              <a:t>사전학습된</a:t>
            </a:r>
            <a:r>
              <a:rPr lang="ko-KR" altLang="en-US" dirty="0"/>
              <a:t> </a:t>
            </a:r>
            <a:r>
              <a:rPr lang="en" altLang="ko-KR" dirty="0"/>
              <a:t>Vision/Language </a:t>
            </a:r>
            <a:r>
              <a:rPr lang="ko-KR" altLang="en-US" dirty="0"/>
              <a:t>모델을 각 태스크에 </a:t>
            </a:r>
            <a:r>
              <a:rPr lang="en" altLang="ko-KR" dirty="0"/>
              <a:t>fine-tuning</a:t>
            </a:r>
            <a:r>
              <a:rPr lang="ko-KR" altLang="en-US" dirty="0"/>
              <a:t>하여 사용했으나</a:t>
            </a:r>
            <a:r>
              <a:rPr lang="en-US" altLang="ko-KR" dirty="0"/>
              <a:t>, </a:t>
            </a:r>
            <a:r>
              <a:rPr lang="ko-KR" altLang="en-US" dirty="0"/>
              <a:t>데이터 부족 시 일반화가 어렵고 이미지와 언어 간 관계를 명확히 학습했는지 의문이 존재합니다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 예시는 </a:t>
            </a:r>
            <a:r>
              <a:rPr lang="en-US" altLang="ko-KR" dirty="0"/>
              <a:t>VL-BERT</a:t>
            </a:r>
            <a:r>
              <a:rPr lang="ko-KR" altLang="en-US" dirty="0"/>
              <a:t>라는 모델인데 이렇게 각각의 모델들은 특정 </a:t>
            </a:r>
            <a:r>
              <a:rPr lang="en-US" altLang="ko-KR" dirty="0"/>
              <a:t>task</a:t>
            </a:r>
            <a:r>
              <a:rPr lang="ko-KR" altLang="en-US" dirty="0" err="1"/>
              <a:t>를</a:t>
            </a:r>
            <a:r>
              <a:rPr lang="ko-KR" altLang="en-US" dirty="0"/>
              <a:t> 해결하기 위해서 서로 다른 </a:t>
            </a:r>
            <a:r>
              <a:rPr lang="ko-KR" altLang="en-US" dirty="0" err="1"/>
              <a:t>모달리티</a:t>
            </a:r>
            <a:r>
              <a:rPr lang="ko-KR" altLang="en-US" dirty="0"/>
              <a:t> 정보를 </a:t>
            </a:r>
            <a:r>
              <a:rPr lang="ko-KR" altLang="en-US" dirty="0" err="1"/>
              <a:t>학습시</a:t>
            </a:r>
            <a:r>
              <a:rPr lang="ko-KR" altLang="en-US" dirty="0"/>
              <a:t> 혼합해서 해당 </a:t>
            </a:r>
            <a:r>
              <a:rPr lang="en-US" altLang="ko-KR" dirty="0"/>
              <a:t>task</a:t>
            </a:r>
            <a:r>
              <a:rPr lang="ko-KR" altLang="en-US" dirty="0" err="1"/>
              <a:t>에</a:t>
            </a:r>
            <a:r>
              <a:rPr lang="ko-KR" altLang="en-US" dirty="0"/>
              <a:t> 최적화되도록 학습하였습니다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385875-DE99-2331-319A-0DF3508E36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79815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논문은 이미지</a:t>
            </a:r>
            <a:r>
              <a:rPr lang="en-US" altLang="ko-KR" dirty="0"/>
              <a:t>-</a:t>
            </a:r>
            <a:r>
              <a:rPr lang="ko-KR" altLang="en-US" dirty="0"/>
              <a:t>자연어 관계 자체를 </a:t>
            </a:r>
            <a:r>
              <a:rPr lang="ko-KR" altLang="en-US" dirty="0" err="1"/>
              <a:t>사전학습하는</a:t>
            </a:r>
            <a:r>
              <a:rPr lang="ko-KR" altLang="en-US" dirty="0"/>
              <a:t> </a:t>
            </a:r>
            <a:r>
              <a:rPr lang="en" altLang="ko-KR" b="1" dirty="0"/>
              <a:t>ViLBERT (Vision &amp; Language BERT)</a:t>
            </a:r>
            <a:r>
              <a:rPr lang="en" altLang="ko-KR" dirty="0"/>
              <a:t> </a:t>
            </a:r>
            <a:r>
              <a:rPr lang="ko-KR" altLang="en-US" dirty="0"/>
              <a:t>모델을 제안합니다</a:t>
            </a:r>
            <a:r>
              <a:rPr lang="en-US" altLang="ko-KR" dirty="0"/>
              <a:t>. </a:t>
            </a:r>
            <a:r>
              <a:rPr lang="ko-KR" altLang="en-US" dirty="0"/>
              <a:t>이 모델은 시각과 언어를 두 개의 독립된 스트림</a:t>
            </a:r>
            <a:r>
              <a:rPr lang="en-US" altLang="ko-KR" dirty="0"/>
              <a:t>(</a:t>
            </a:r>
            <a:r>
              <a:rPr lang="en" altLang="ko-KR" dirty="0"/>
              <a:t>two-stream)</a:t>
            </a:r>
            <a:r>
              <a:rPr lang="ko-KR" altLang="en-US" dirty="0" err="1"/>
              <a:t>으로</a:t>
            </a:r>
            <a:r>
              <a:rPr lang="ko-KR" altLang="en-US" dirty="0"/>
              <a:t> 분리하고</a:t>
            </a:r>
            <a:r>
              <a:rPr lang="en-US" altLang="ko-KR" dirty="0"/>
              <a:t>, </a:t>
            </a:r>
            <a:r>
              <a:rPr lang="en" altLang="ko-KR" dirty="0"/>
              <a:t>co-attention layer</a:t>
            </a:r>
            <a:r>
              <a:rPr lang="ko-KR" altLang="en-US" dirty="0"/>
              <a:t>로 상호작용하여 의미적 연결</a:t>
            </a:r>
            <a:r>
              <a:rPr lang="en-US" altLang="ko-KR" dirty="0"/>
              <a:t>(</a:t>
            </a:r>
            <a:r>
              <a:rPr lang="en" altLang="ko-KR" dirty="0"/>
              <a:t>visual grounding)</a:t>
            </a:r>
            <a:r>
              <a:rPr lang="ko-KR" altLang="en-US" dirty="0"/>
              <a:t>을 학습합니다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사전학습된</a:t>
            </a:r>
            <a:r>
              <a:rPr lang="ko-KR" altLang="en-US" dirty="0"/>
              <a:t> </a:t>
            </a:r>
            <a:r>
              <a:rPr lang="en" altLang="ko-KR" dirty="0"/>
              <a:t>ViLBERT</a:t>
            </a:r>
            <a:r>
              <a:rPr lang="ko-KR" altLang="en-US" dirty="0"/>
              <a:t>는 </a:t>
            </a:r>
            <a:r>
              <a:rPr lang="en" altLang="ko-KR" dirty="0"/>
              <a:t>VQA, VCR, Referring Expression, Caption-based Image Retrieval </a:t>
            </a:r>
            <a:r>
              <a:rPr lang="ko-KR" altLang="en-US" dirty="0"/>
              <a:t>등 다양한 태스크에서 최고 성능</a:t>
            </a:r>
            <a:r>
              <a:rPr lang="en-US" altLang="ko-KR" dirty="0"/>
              <a:t>(</a:t>
            </a:r>
            <a:r>
              <a:rPr lang="en" altLang="ko-KR" dirty="0"/>
              <a:t>SOTA)</a:t>
            </a:r>
            <a:r>
              <a:rPr lang="ko-KR" altLang="en-US" dirty="0"/>
              <a:t>을 기록했으며</a:t>
            </a:r>
            <a:r>
              <a:rPr lang="en-US" altLang="ko-KR" dirty="0"/>
              <a:t>, </a:t>
            </a:r>
            <a:r>
              <a:rPr lang="ko-KR" altLang="en-US" dirty="0"/>
              <a:t>기존 방법보다 </a:t>
            </a:r>
            <a:r>
              <a:rPr lang="en-US" altLang="ko-KR" dirty="0"/>
              <a:t>2~10% </a:t>
            </a:r>
            <a:r>
              <a:rPr lang="ko-KR" altLang="en-US" dirty="0"/>
              <a:t>성능 향상을 보였습니다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정리하자면</a:t>
            </a:r>
            <a:endParaRPr lang="en-US" altLang="ko-KR" dirty="0"/>
          </a:p>
          <a:p>
            <a:r>
              <a:rPr lang="en" altLang="ko-KR" dirty="0"/>
              <a:t>BERT</a:t>
            </a:r>
            <a:r>
              <a:rPr lang="ko-KR" altLang="en-US" dirty="0"/>
              <a:t>의 성공에 힘입어</a:t>
            </a:r>
            <a:r>
              <a:rPr lang="en-US" altLang="ko-KR" dirty="0"/>
              <a:t>, </a:t>
            </a:r>
            <a:r>
              <a:rPr lang="ko-KR" altLang="en-US" dirty="0"/>
              <a:t>본 논문에서는 </a:t>
            </a:r>
            <a:r>
              <a:rPr lang="ko-KR" altLang="en-US" b="1" dirty="0">
                <a:effectLst/>
              </a:rPr>
              <a:t>이미지</a:t>
            </a:r>
            <a:r>
              <a:rPr lang="en-US" altLang="ko-KR" b="1" dirty="0">
                <a:effectLst/>
              </a:rPr>
              <a:t>-</a:t>
            </a:r>
            <a:r>
              <a:rPr lang="ko-KR" altLang="en-US" b="1" dirty="0">
                <a:effectLst/>
              </a:rPr>
              <a:t>자연어 관계 자체를 </a:t>
            </a:r>
            <a:r>
              <a:rPr lang="ko-KR" altLang="en-US" b="1" dirty="0" err="1">
                <a:effectLst/>
              </a:rPr>
              <a:t>사전학습할</a:t>
            </a:r>
            <a:r>
              <a:rPr lang="ko-KR" altLang="en-US" b="1" dirty="0">
                <a:effectLst/>
              </a:rPr>
              <a:t> 수 있는 </a:t>
            </a:r>
            <a:r>
              <a:rPr lang="en" altLang="ko-KR" b="1" dirty="0">
                <a:effectLst/>
              </a:rPr>
              <a:t>ViLBERT</a:t>
            </a:r>
            <a:r>
              <a:rPr lang="ko-KR" altLang="en-US" dirty="0" err="1"/>
              <a:t>를</a:t>
            </a:r>
            <a:r>
              <a:rPr lang="ko-KR" altLang="en-US" dirty="0"/>
              <a:t> 제안합니다</a:t>
            </a:r>
            <a:r>
              <a:rPr lang="en-US" altLang="ko-KR" dirty="0"/>
              <a:t>. </a:t>
            </a:r>
            <a:r>
              <a:rPr lang="en" altLang="ko-KR" dirty="0"/>
              <a:t>ViLBERT</a:t>
            </a:r>
            <a:r>
              <a:rPr lang="ko-KR" altLang="en-US" dirty="0"/>
              <a:t>는 </a:t>
            </a:r>
            <a:r>
              <a:rPr lang="en-US" altLang="ko-KR" b="1" dirty="0">
                <a:effectLst/>
              </a:rPr>
              <a:t>2-</a:t>
            </a:r>
            <a:r>
              <a:rPr lang="en" altLang="ko-KR" b="1" dirty="0">
                <a:effectLst/>
              </a:rPr>
              <a:t>stream </a:t>
            </a:r>
            <a:r>
              <a:rPr lang="ko-KR" altLang="en-US" b="1" dirty="0">
                <a:effectLst/>
              </a:rPr>
              <a:t>구조</a:t>
            </a:r>
            <a:r>
              <a:rPr lang="ko-KR" altLang="en-US" dirty="0"/>
              <a:t>를 기반으로 하여</a:t>
            </a:r>
            <a:r>
              <a:rPr lang="en-US" altLang="ko-KR" dirty="0"/>
              <a:t>, </a:t>
            </a:r>
            <a:r>
              <a:rPr lang="ko-KR" altLang="en-US" dirty="0"/>
              <a:t>각 </a:t>
            </a:r>
            <a:r>
              <a:rPr lang="ko-KR" altLang="en-US" dirty="0" err="1"/>
              <a:t>모달리티에</a:t>
            </a:r>
            <a:r>
              <a:rPr lang="ko-KR" altLang="en-US" dirty="0"/>
              <a:t> 특화된 모델을 사용할 수 있다는 장점을 가지며</a:t>
            </a:r>
            <a:r>
              <a:rPr lang="en-US" altLang="ko-KR" dirty="0"/>
              <a:t>, </a:t>
            </a:r>
            <a:r>
              <a:rPr lang="ko-KR" altLang="en-US" dirty="0"/>
              <a:t>이후 </a:t>
            </a:r>
            <a:r>
              <a:rPr lang="en" altLang="ko-KR" b="1" dirty="0">
                <a:effectLst/>
              </a:rPr>
              <a:t>co-attention </a:t>
            </a:r>
            <a:r>
              <a:rPr lang="ko-KR" altLang="en-US" b="1" dirty="0">
                <a:effectLst/>
              </a:rPr>
              <a:t>메커니즘을 통해 시각과 언어 정보가 상호작용</a:t>
            </a:r>
            <a:r>
              <a:rPr lang="ko-KR" altLang="en-US" dirty="0"/>
              <a:t>하도록 구성됩니다</a:t>
            </a:r>
            <a:r>
              <a:rPr lang="en-US" altLang="ko-KR" dirty="0"/>
              <a:t>. </a:t>
            </a:r>
            <a:r>
              <a:rPr lang="ko-KR" altLang="en-US" dirty="0"/>
              <a:t>학습은 </a:t>
            </a:r>
            <a:r>
              <a:rPr lang="ko-KR" altLang="en-US" b="1" dirty="0">
                <a:effectLst/>
              </a:rPr>
              <a:t>두 가지 </a:t>
            </a:r>
            <a:r>
              <a:rPr lang="en" altLang="ko-KR" b="1" dirty="0">
                <a:effectLst/>
              </a:rPr>
              <a:t>proxy task</a:t>
            </a:r>
            <a:r>
              <a:rPr lang="ko-KR" altLang="en-US" dirty="0" err="1"/>
              <a:t>를</a:t>
            </a:r>
            <a:r>
              <a:rPr lang="ko-KR" altLang="en-US" dirty="0"/>
              <a:t> 통해 수행되며</a:t>
            </a:r>
            <a:r>
              <a:rPr lang="en-US" altLang="ko-KR" dirty="0"/>
              <a:t>, </a:t>
            </a:r>
            <a:r>
              <a:rPr lang="ko-KR" altLang="en-US" dirty="0" err="1"/>
              <a:t>사전학습된</a:t>
            </a:r>
            <a:r>
              <a:rPr lang="ko-KR" altLang="en-US" dirty="0"/>
              <a:t> 모델은 </a:t>
            </a:r>
            <a:r>
              <a:rPr lang="en" altLang="ko-KR" b="1" dirty="0">
                <a:effectLst/>
              </a:rPr>
              <a:t>fine-tuning</a:t>
            </a:r>
            <a:r>
              <a:rPr lang="ko-KR" altLang="en-US" b="1" dirty="0">
                <a:effectLst/>
              </a:rPr>
              <a:t>을 통해 다양한 </a:t>
            </a:r>
            <a:r>
              <a:rPr lang="en" altLang="ko-KR" b="1" dirty="0">
                <a:effectLst/>
              </a:rPr>
              <a:t>vision-and-language task</a:t>
            </a:r>
            <a:r>
              <a:rPr lang="ko-KR" altLang="en-US" b="1" dirty="0">
                <a:effectLst/>
              </a:rPr>
              <a:t>에서 높은 성능을 보여줍니다</a:t>
            </a:r>
            <a:r>
              <a:rPr lang="en-US" altLang="ko-KR" b="1" dirty="0">
                <a:effectLst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1470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2D94F-C368-EFEC-41B9-A88F8B12B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E41EC1F-E066-AE00-1F10-A789823078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BD45DE0-C830-8923-8451-CC52B3D10F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" altLang="ko-KR" dirty="0"/>
              <a:t>BERT</a:t>
            </a:r>
            <a:r>
              <a:rPr lang="ko-KR" altLang="en-US" dirty="0"/>
              <a:t>는 대규모 텍스트 코퍼스를 기반으로 </a:t>
            </a:r>
            <a:r>
              <a:rPr lang="ko-KR" altLang="en-US" dirty="0" err="1"/>
              <a:t>사전학습된</a:t>
            </a:r>
            <a:r>
              <a:rPr lang="ko-KR" altLang="en-US" dirty="0"/>
              <a:t> 양방향 언어 모델로</a:t>
            </a:r>
            <a:r>
              <a:rPr lang="en-US" altLang="ko-KR" dirty="0"/>
              <a:t>, </a:t>
            </a:r>
            <a:r>
              <a:rPr lang="ko-KR" altLang="en-US" dirty="0"/>
              <a:t>문맥 정보를 효과적으로 학습합니다</a:t>
            </a:r>
            <a:r>
              <a:rPr lang="en-US" altLang="ko-KR" dirty="0"/>
              <a:t>. </a:t>
            </a:r>
            <a:r>
              <a:rPr lang="ko-KR" altLang="en-US" dirty="0"/>
              <a:t>이후 각 태스크에 맞게 미세조정</a:t>
            </a:r>
            <a:r>
              <a:rPr lang="en-US" altLang="ko-KR" dirty="0"/>
              <a:t>(</a:t>
            </a:r>
            <a:r>
              <a:rPr lang="en" altLang="ko-KR" dirty="0"/>
              <a:t>fine-tuning)</a:t>
            </a:r>
            <a:r>
              <a:rPr lang="ko-KR" altLang="en-US" dirty="0"/>
              <a:t>되어 사용됩니다</a:t>
            </a:r>
            <a:r>
              <a:rPr lang="en-US" altLang="ko-KR" dirty="0"/>
              <a:t>.</a:t>
            </a:r>
          </a:p>
          <a:p>
            <a:pPr>
              <a:buNone/>
            </a:pPr>
            <a:br>
              <a:rPr lang="en-US" altLang="ko-KR" dirty="0"/>
            </a:br>
            <a:endParaRPr lang="en-US" altLang="ko-KR" dirty="0"/>
          </a:p>
          <a:p>
            <a:pPr>
              <a:buNone/>
            </a:pPr>
            <a:r>
              <a:rPr lang="ko-KR" altLang="en-US" b="1" dirty="0"/>
              <a:t>입력 </a:t>
            </a:r>
            <a:r>
              <a:rPr lang="ko-KR" altLang="en-US" b="1" dirty="0" err="1"/>
              <a:t>임베딩</a:t>
            </a:r>
            <a:r>
              <a:rPr lang="en-US" altLang="ko-KR" b="1" dirty="0"/>
              <a:t>:</a:t>
            </a:r>
            <a:endParaRPr lang="ko-KR" altLang="en-US" dirty="0"/>
          </a:p>
          <a:p>
            <a:pPr>
              <a:buNone/>
            </a:pPr>
            <a:r>
              <a:rPr lang="en" altLang="ko-KR" dirty="0"/>
              <a:t>BERT</a:t>
            </a:r>
            <a:r>
              <a:rPr lang="ko-KR" altLang="en-US" dirty="0"/>
              <a:t>의 입력은 세 가지 </a:t>
            </a:r>
            <a:r>
              <a:rPr lang="ko-KR" altLang="en-US" dirty="0" err="1"/>
              <a:t>임베딩의</a:t>
            </a:r>
            <a:r>
              <a:rPr lang="ko-KR" altLang="en-US" dirty="0"/>
              <a:t> 합으로 구성됩니다</a:t>
            </a:r>
            <a:r>
              <a:rPr lang="en-US" altLang="ko-KR" dirty="0"/>
              <a:t>:</a:t>
            </a:r>
          </a:p>
          <a:p>
            <a:pPr>
              <a:buNone/>
            </a:pPr>
            <a:r>
              <a:rPr lang="en-US" altLang="ko-KR" dirty="0"/>
              <a:t>• </a:t>
            </a:r>
            <a:r>
              <a:rPr lang="en" altLang="ko-KR" b="1" dirty="0"/>
              <a:t>Token Embedding:</a:t>
            </a:r>
            <a:r>
              <a:rPr lang="en" altLang="ko-KR" dirty="0"/>
              <a:t> </a:t>
            </a:r>
            <a:r>
              <a:rPr lang="ko-KR" altLang="en-US" dirty="0"/>
              <a:t>각 단어의 의미를 나타냅니다</a:t>
            </a:r>
            <a:r>
              <a:rPr lang="en-US" altLang="ko-KR" dirty="0"/>
              <a:t>.</a:t>
            </a:r>
          </a:p>
          <a:p>
            <a:pPr>
              <a:buNone/>
            </a:pPr>
            <a:r>
              <a:rPr lang="en-US" altLang="ko-KR" dirty="0"/>
              <a:t>• </a:t>
            </a:r>
            <a:r>
              <a:rPr lang="en" altLang="ko-KR" b="1" dirty="0"/>
              <a:t>Positional Embedding:</a:t>
            </a:r>
            <a:r>
              <a:rPr lang="en" altLang="ko-KR" dirty="0"/>
              <a:t> </a:t>
            </a:r>
            <a:r>
              <a:rPr lang="ko-KR" altLang="en-US" dirty="0"/>
              <a:t>시퀀스 내에서의 단어 위치 정보를 제공합니다</a:t>
            </a:r>
            <a:r>
              <a:rPr lang="en-US" altLang="ko-KR" dirty="0"/>
              <a:t>.</a:t>
            </a:r>
          </a:p>
          <a:p>
            <a:pPr>
              <a:buNone/>
            </a:pPr>
            <a:r>
              <a:rPr lang="en-US" altLang="ko-KR" dirty="0"/>
              <a:t>• </a:t>
            </a:r>
            <a:r>
              <a:rPr lang="en" altLang="ko-KR" b="1" dirty="0"/>
              <a:t>Segment Embedding:</a:t>
            </a:r>
            <a:r>
              <a:rPr lang="en" altLang="ko-KR" dirty="0"/>
              <a:t> </a:t>
            </a:r>
            <a:r>
              <a:rPr lang="ko-KR" altLang="en-US" dirty="0"/>
              <a:t>여러 문장이 있을 때 문장 구분을 </a:t>
            </a:r>
            <a:r>
              <a:rPr lang="ko-KR" altLang="en-US" dirty="0" err="1"/>
              <a:t>돕습니다</a:t>
            </a:r>
            <a:r>
              <a:rPr lang="en-US" altLang="ko-KR" dirty="0"/>
              <a:t>.</a:t>
            </a:r>
          </a:p>
          <a:p>
            <a:pPr>
              <a:buNone/>
            </a:pPr>
            <a:br>
              <a:rPr lang="en-US" altLang="ko-KR" dirty="0"/>
            </a:br>
            <a:endParaRPr lang="en-US" altLang="ko-KR" dirty="0"/>
          </a:p>
          <a:p>
            <a:pPr>
              <a:buNone/>
            </a:pPr>
            <a:r>
              <a:rPr lang="ko-KR" altLang="en-US" b="1" dirty="0"/>
              <a:t>아키텍처 및 사전학습</a:t>
            </a:r>
            <a:r>
              <a:rPr lang="en-US" altLang="ko-KR" b="1" dirty="0"/>
              <a:t>:</a:t>
            </a:r>
            <a:endParaRPr lang="ko-KR" altLang="en-US" dirty="0"/>
          </a:p>
          <a:p>
            <a:pPr>
              <a:buNone/>
            </a:pPr>
            <a:r>
              <a:rPr lang="ko-KR" altLang="en-US" dirty="0"/>
              <a:t>이 합산된 </a:t>
            </a:r>
            <a:r>
              <a:rPr lang="ko-KR" altLang="en-US" dirty="0" err="1"/>
              <a:t>임베딩은</a:t>
            </a:r>
            <a:r>
              <a:rPr lang="ko-KR" altLang="en-US" dirty="0"/>
              <a:t> 다층 </a:t>
            </a:r>
            <a:r>
              <a:rPr lang="en" altLang="ko-KR" dirty="0"/>
              <a:t>Transformer Encoder</a:t>
            </a:r>
            <a:r>
              <a:rPr lang="ko-KR" altLang="en-US" dirty="0" err="1"/>
              <a:t>에</a:t>
            </a:r>
            <a:r>
              <a:rPr lang="ko-KR" altLang="en-US" dirty="0"/>
              <a:t> 입력되며</a:t>
            </a:r>
            <a:r>
              <a:rPr lang="en-US" altLang="ko-KR" dirty="0"/>
              <a:t>, </a:t>
            </a:r>
            <a:r>
              <a:rPr lang="ko-KR" altLang="en-US" dirty="0"/>
              <a:t>각 층은 </a:t>
            </a:r>
            <a:r>
              <a:rPr lang="en" altLang="ko-KR" dirty="0"/>
              <a:t>Multi-Head Attention</a:t>
            </a:r>
            <a:r>
              <a:rPr lang="ko-KR" altLang="en-US" dirty="0"/>
              <a:t>과 </a:t>
            </a:r>
            <a:r>
              <a:rPr lang="en" altLang="ko-KR" dirty="0"/>
              <a:t>Feedforward Network</a:t>
            </a:r>
            <a:r>
              <a:rPr lang="ko-KR" altLang="en-US" dirty="0"/>
              <a:t>로 구성됩니다</a:t>
            </a:r>
            <a:r>
              <a:rPr lang="en-US" altLang="ko-KR" dirty="0"/>
              <a:t>. </a:t>
            </a:r>
            <a:r>
              <a:rPr lang="en" altLang="ko-KR" dirty="0"/>
              <a:t>BERT</a:t>
            </a:r>
            <a:r>
              <a:rPr lang="ko-KR" altLang="en-US" dirty="0"/>
              <a:t>는 다음 두 가지 </a:t>
            </a:r>
            <a:r>
              <a:rPr lang="en" altLang="ko-KR" dirty="0"/>
              <a:t>proxy task</a:t>
            </a:r>
            <a:r>
              <a:rPr lang="ko-KR" altLang="en-US" dirty="0" err="1"/>
              <a:t>를</a:t>
            </a:r>
            <a:r>
              <a:rPr lang="ko-KR" altLang="en-US" dirty="0"/>
              <a:t> 통해 </a:t>
            </a:r>
            <a:r>
              <a:rPr lang="ko-KR" altLang="en-US" dirty="0" err="1"/>
              <a:t>사전학습됩니다</a:t>
            </a:r>
            <a:r>
              <a:rPr lang="en-US" altLang="ko-KR" dirty="0"/>
              <a:t>:</a:t>
            </a:r>
          </a:p>
          <a:p>
            <a:pPr>
              <a:buNone/>
            </a:pPr>
            <a:r>
              <a:rPr lang="en-US" altLang="ko-KR" dirty="0"/>
              <a:t>1. </a:t>
            </a:r>
            <a:r>
              <a:rPr lang="en" altLang="ko-KR" b="1" dirty="0"/>
              <a:t>Masked Language Modeling (MLM):</a:t>
            </a:r>
            <a:r>
              <a:rPr lang="en" altLang="ko-KR" dirty="0"/>
              <a:t> </a:t>
            </a:r>
            <a:r>
              <a:rPr lang="ko-KR" altLang="en-US" dirty="0"/>
              <a:t>일부 토큰을 </a:t>
            </a:r>
            <a:r>
              <a:rPr lang="en-US" altLang="ko-KR" dirty="0"/>
              <a:t>[</a:t>
            </a:r>
            <a:r>
              <a:rPr lang="en" altLang="ko-KR" dirty="0"/>
              <a:t>MASK] </a:t>
            </a:r>
            <a:r>
              <a:rPr lang="ko-KR" altLang="en-US" dirty="0"/>
              <a:t>처리하고 예측합니다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en" altLang="ko-KR" b="1" dirty="0"/>
              <a:t>Next Sentence Prediction (NSP):</a:t>
            </a:r>
            <a:r>
              <a:rPr lang="en" altLang="ko-KR" dirty="0"/>
              <a:t> </a:t>
            </a:r>
            <a:r>
              <a:rPr lang="ko-KR" altLang="en-US" dirty="0"/>
              <a:t>두 문장이 자연스럽게 이어지는지 여부를 이진 분류로 판단합니다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084728-3BB5-3C59-2AE4-F97B408BB5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4520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D9681-BA6D-DD00-C3BF-3AE1027EC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2680ACB-FA17-4B48-7025-5A492F4983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AEF9C0-217F-5307-93F4-F1E921E38C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ko-KR" altLang="en-US" dirty="0"/>
              <a:t>이미지와 텍스트를 결합하는 단순한 방법은 이미지에서 객체 영역을 추출해 클러스터링 후 </a:t>
            </a:r>
            <a:r>
              <a:rPr lang="ko-KR" altLang="en-US" dirty="0" err="1"/>
              <a:t>이산화된</a:t>
            </a:r>
            <a:r>
              <a:rPr lang="ko-KR" altLang="en-US" dirty="0"/>
              <a:t> </a:t>
            </a:r>
            <a:r>
              <a:rPr lang="en" altLang="ko-KR" dirty="0"/>
              <a:t>ID</a:t>
            </a:r>
            <a:r>
              <a:rPr lang="ko-KR" altLang="en-US" dirty="0"/>
              <a:t>로 매핑하여 텍스트 토큰과 함께 </a:t>
            </a:r>
            <a:r>
              <a:rPr lang="en" altLang="ko-KR" dirty="0"/>
              <a:t>BERT</a:t>
            </a:r>
            <a:r>
              <a:rPr lang="ko-KR" altLang="en-US" dirty="0"/>
              <a:t>의 입력으로 사용하는 것입니다</a:t>
            </a:r>
            <a:r>
              <a:rPr lang="en-US" altLang="ko-KR" dirty="0"/>
              <a:t>. </a:t>
            </a:r>
            <a:r>
              <a:rPr lang="ko-KR" altLang="en-US" dirty="0"/>
              <a:t>하지만 이러한 방법은 다음과 같은 문제점을 가집니다</a:t>
            </a:r>
            <a:r>
              <a:rPr lang="en-US" altLang="ko-KR" dirty="0"/>
              <a:t>:</a:t>
            </a:r>
          </a:p>
          <a:p>
            <a:pPr>
              <a:buNone/>
            </a:pPr>
            <a:endParaRPr lang="en-US" altLang="ko-KR" dirty="0"/>
          </a:p>
          <a:p>
            <a:pPr>
              <a:buNone/>
            </a:pPr>
            <a:r>
              <a:rPr lang="en-US" altLang="ko-KR" dirty="0"/>
              <a:t>• </a:t>
            </a:r>
            <a:r>
              <a:rPr lang="ko-KR" altLang="en-US" dirty="0"/>
              <a:t>이미지와 언어 </a:t>
            </a:r>
            <a:r>
              <a:rPr lang="ko-KR" altLang="en-US" dirty="0" err="1"/>
              <a:t>임베딩</a:t>
            </a:r>
            <a:r>
              <a:rPr lang="ko-KR" altLang="en-US" dirty="0"/>
              <a:t> 차원의 불일치</a:t>
            </a:r>
          </a:p>
          <a:p>
            <a:pPr>
              <a:buNone/>
            </a:pPr>
            <a:r>
              <a:rPr lang="en-US" altLang="ko-KR" dirty="0"/>
              <a:t>• </a:t>
            </a:r>
            <a:r>
              <a:rPr lang="ko-KR" altLang="en-US" dirty="0"/>
              <a:t>이미지 영역을 단순 </a:t>
            </a:r>
            <a:r>
              <a:rPr lang="en" altLang="ko-KR" dirty="0"/>
              <a:t>ID</a:t>
            </a:r>
            <a:r>
              <a:rPr lang="ko-KR" altLang="en-US" dirty="0"/>
              <a:t>로 표현 시 공간 정보 손실</a:t>
            </a:r>
          </a:p>
          <a:p>
            <a:pPr>
              <a:buNone/>
            </a:pPr>
            <a:r>
              <a:rPr lang="en-US" altLang="ko-KR" dirty="0"/>
              <a:t>• </a:t>
            </a:r>
            <a:r>
              <a:rPr lang="ko-KR" altLang="en-US" dirty="0" err="1"/>
              <a:t>모달리티별</a:t>
            </a:r>
            <a:r>
              <a:rPr lang="ko-KR" altLang="en-US" dirty="0"/>
              <a:t> 특징 학습의 어려움</a:t>
            </a:r>
          </a:p>
          <a:p>
            <a:r>
              <a:rPr lang="en-US" altLang="ko-KR" dirty="0"/>
              <a:t>• </a:t>
            </a:r>
            <a:r>
              <a:rPr lang="ko-KR" altLang="en-US" dirty="0" err="1"/>
              <a:t>사전학습된</a:t>
            </a:r>
            <a:r>
              <a:rPr lang="ko-KR" altLang="en-US" dirty="0"/>
              <a:t> </a:t>
            </a:r>
            <a:r>
              <a:rPr lang="en" altLang="ko-KR" dirty="0"/>
              <a:t>BERT</a:t>
            </a:r>
            <a:r>
              <a:rPr lang="ko-KR" altLang="en-US" dirty="0"/>
              <a:t>의 효과적인 활용 불가로 인한 성능 저하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4B95F6-C137-45E4-9C65-DCD876727F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5986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E118D-8BF9-379E-BC62-29CF8F52E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6F16EA5-BA3F-EFF6-0443-3180EF5901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C342EB6-E2DA-8B0B-CBC8-337AE01E9D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제안된 </a:t>
            </a:r>
            <a:r>
              <a:rPr lang="en" altLang="ko-KR" b="1" dirty="0"/>
              <a:t>Two-Stream </a:t>
            </a:r>
            <a:r>
              <a:rPr lang="ko-KR" altLang="en-US" b="1" dirty="0"/>
              <a:t>아키텍처</a:t>
            </a:r>
            <a:r>
              <a:rPr lang="en-US" altLang="ko-KR" b="1" dirty="0"/>
              <a:t>:</a:t>
            </a:r>
            <a:endParaRPr lang="ko-KR" altLang="en-US" dirty="0"/>
          </a:p>
          <a:p>
            <a:r>
              <a:rPr lang="en" altLang="ko-KR" dirty="0"/>
              <a:t>ViLBERT</a:t>
            </a:r>
            <a:r>
              <a:rPr lang="ko-KR" altLang="en-US" dirty="0"/>
              <a:t>는 이미지와 텍스트를 별도의 스트림으로 처리한 후</a:t>
            </a:r>
            <a:r>
              <a:rPr lang="en-US" altLang="ko-KR" dirty="0"/>
              <a:t>, </a:t>
            </a:r>
            <a:r>
              <a:rPr lang="en" altLang="ko-KR" dirty="0"/>
              <a:t>co-attention </a:t>
            </a:r>
            <a:r>
              <a:rPr lang="ko-KR" altLang="en-US" dirty="0"/>
              <a:t>레이어를 통해 상호작용하는 방식을 채택합니다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• </a:t>
            </a:r>
            <a:r>
              <a:rPr lang="ko-KR" altLang="en-US" b="1" dirty="0"/>
              <a:t>이미지 스트림</a:t>
            </a:r>
            <a:r>
              <a:rPr lang="en-US" altLang="ko-KR" b="1" dirty="0"/>
              <a:t>:</a:t>
            </a:r>
            <a:endParaRPr lang="ko-KR" altLang="en-US" dirty="0"/>
          </a:p>
          <a:p>
            <a:r>
              <a:rPr lang="en-US" altLang="ko-KR" dirty="0"/>
              <a:t>• </a:t>
            </a:r>
            <a:r>
              <a:rPr lang="en" altLang="ko-KR" dirty="0"/>
              <a:t>Faster R-CNN</a:t>
            </a:r>
            <a:r>
              <a:rPr lang="ko-KR" altLang="en-US" dirty="0"/>
              <a:t>과 같은 객체 탐지 모델을 사용하여</a:t>
            </a:r>
            <a:r>
              <a:rPr lang="en-US" altLang="ko-KR" dirty="0"/>
              <a:t>, </a:t>
            </a:r>
            <a:r>
              <a:rPr lang="ko-KR" altLang="en-US" dirty="0"/>
              <a:t>각 객체를 </a:t>
            </a:r>
            <a:r>
              <a:rPr lang="en" altLang="ko-KR" dirty="0"/>
              <a:t>d</a:t>
            </a:r>
            <a:r>
              <a:rPr lang="ko-KR" altLang="en-US" dirty="0"/>
              <a:t>차원 벡터</a:t>
            </a:r>
            <a:r>
              <a:rPr lang="en-US" altLang="ko-KR" dirty="0"/>
              <a:t>(</a:t>
            </a:r>
            <a:r>
              <a:rPr lang="en" altLang="ko-KR" dirty="0" err="1"/>
              <a:t>V_i</a:t>
            </a:r>
            <a:r>
              <a:rPr lang="en" altLang="ko-KR" dirty="0"/>
              <a:t>)</a:t>
            </a:r>
            <a:r>
              <a:rPr lang="ko-KR" altLang="en-US" dirty="0"/>
              <a:t>로 추출합니다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• </a:t>
            </a:r>
            <a:r>
              <a:rPr lang="ko-KR" altLang="en-US" b="1" dirty="0"/>
              <a:t>언어 스트림</a:t>
            </a:r>
            <a:r>
              <a:rPr lang="en-US" altLang="ko-KR" b="1" dirty="0"/>
              <a:t>:</a:t>
            </a:r>
            <a:endParaRPr lang="ko-KR" altLang="en-US" dirty="0"/>
          </a:p>
          <a:p>
            <a:r>
              <a:rPr lang="en-US" altLang="ko-KR" dirty="0"/>
              <a:t>• </a:t>
            </a:r>
            <a:r>
              <a:rPr lang="en" altLang="ko-KR" dirty="0"/>
              <a:t>BERT</a:t>
            </a:r>
            <a:r>
              <a:rPr lang="ko-KR" altLang="en-US" dirty="0"/>
              <a:t>와 유사한 방식으로 텍스트를 토큰화하고 </a:t>
            </a:r>
            <a:r>
              <a:rPr lang="ko-KR" altLang="en-US" dirty="0" err="1"/>
              <a:t>임베딩한</a:t>
            </a:r>
            <a:r>
              <a:rPr lang="ko-KR" altLang="en-US" dirty="0"/>
              <a:t> 후</a:t>
            </a:r>
            <a:r>
              <a:rPr lang="en-US" altLang="ko-KR" dirty="0"/>
              <a:t>, </a:t>
            </a:r>
            <a:r>
              <a:rPr lang="ko-KR" altLang="en-US" dirty="0"/>
              <a:t>여러 </a:t>
            </a:r>
            <a:r>
              <a:rPr lang="en" altLang="ko-KR" dirty="0"/>
              <a:t>Transformer </a:t>
            </a:r>
            <a:r>
              <a:rPr lang="ko-KR" altLang="en-US" dirty="0"/>
              <a:t>층을 거쳐 문맥 정보를 학습합니다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endParaRPr lang="en-US" altLang="ko-KR" dirty="0"/>
          </a:p>
          <a:p>
            <a:r>
              <a:rPr lang="en" altLang="ko-KR" b="1" dirty="0"/>
              <a:t>Co-Attention </a:t>
            </a:r>
            <a:r>
              <a:rPr lang="ko-KR" altLang="en-US" b="1" dirty="0"/>
              <a:t>메커니즘</a:t>
            </a:r>
            <a:r>
              <a:rPr lang="en-US" altLang="ko-KR" b="1" dirty="0"/>
              <a:t>:</a:t>
            </a:r>
            <a:endParaRPr lang="ko-KR" altLang="en-US" dirty="0"/>
          </a:p>
          <a:p>
            <a:r>
              <a:rPr lang="en" altLang="ko-KR" dirty="0"/>
              <a:t>Co-attention </a:t>
            </a:r>
            <a:r>
              <a:rPr lang="ko-KR" altLang="en-US" dirty="0"/>
              <a:t>레이어는 </a:t>
            </a:r>
            <a:r>
              <a:rPr lang="ko-KR" altLang="en-US" dirty="0" err="1"/>
              <a:t>모달리티</a:t>
            </a:r>
            <a:r>
              <a:rPr lang="ko-KR" altLang="en-US" dirty="0"/>
              <a:t> 간 상호작용을 가능하게 합니다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• </a:t>
            </a:r>
            <a:r>
              <a:rPr lang="ko-KR" altLang="en-US" dirty="0"/>
              <a:t>이미지 스트림은 이미지 벡터를 쿼리로</a:t>
            </a:r>
            <a:r>
              <a:rPr lang="en-US" altLang="ko-KR" dirty="0"/>
              <a:t>, </a:t>
            </a:r>
            <a:r>
              <a:rPr lang="ko-KR" altLang="en-US" dirty="0"/>
              <a:t>언어 벡터를 키</a:t>
            </a:r>
            <a:r>
              <a:rPr lang="en-US" altLang="ko-KR" dirty="0"/>
              <a:t>/</a:t>
            </a:r>
            <a:r>
              <a:rPr lang="ko-KR" altLang="en-US" dirty="0" err="1"/>
              <a:t>밸류로</a:t>
            </a:r>
            <a:r>
              <a:rPr lang="ko-KR" altLang="en-US" dirty="0"/>
              <a:t> 사용합니다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• </a:t>
            </a:r>
            <a:r>
              <a:rPr lang="ko-KR" altLang="en-US" dirty="0"/>
              <a:t>언어 스트림은 언어 토큰을 쿼리로</a:t>
            </a:r>
            <a:r>
              <a:rPr lang="en-US" altLang="ko-KR" dirty="0"/>
              <a:t>, </a:t>
            </a:r>
            <a:r>
              <a:rPr lang="ko-KR" altLang="en-US" dirty="0"/>
              <a:t>이미지 벡터를 키</a:t>
            </a:r>
            <a:r>
              <a:rPr lang="en-US" altLang="ko-KR" dirty="0"/>
              <a:t>/</a:t>
            </a:r>
            <a:r>
              <a:rPr lang="ko-KR" altLang="en-US" dirty="0" err="1"/>
              <a:t>밸류로</a:t>
            </a:r>
            <a:r>
              <a:rPr lang="ko-KR" altLang="en-US" dirty="0"/>
              <a:t> 사용합니다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공동의 시각</a:t>
            </a:r>
            <a:r>
              <a:rPr lang="en-US" altLang="ko-KR" dirty="0"/>
              <a:t>-</a:t>
            </a:r>
            <a:r>
              <a:rPr lang="ko-KR" altLang="en-US" dirty="0"/>
              <a:t>언어 표현을 생성합니다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endParaRPr lang="en-US" altLang="ko-KR" dirty="0"/>
          </a:p>
          <a:p>
            <a:r>
              <a:rPr lang="ko-KR" altLang="en-US" b="1" dirty="0"/>
              <a:t>이미지 표현 세부사항</a:t>
            </a:r>
            <a:r>
              <a:rPr lang="en-US" altLang="ko-KR" b="1" dirty="0"/>
              <a:t>:</a:t>
            </a:r>
            <a:endParaRPr lang="ko-KR" altLang="en-US" dirty="0"/>
          </a:p>
          <a:p>
            <a:r>
              <a:rPr lang="en-US" altLang="ko-KR" dirty="0"/>
              <a:t>• </a:t>
            </a:r>
            <a:r>
              <a:rPr lang="ko-KR" altLang="en-US" dirty="0"/>
              <a:t>각 객체는 </a:t>
            </a:r>
            <a:r>
              <a:rPr lang="ko-KR" altLang="en-US" dirty="0" err="1"/>
              <a:t>좌상단</a:t>
            </a:r>
            <a:r>
              <a:rPr lang="en-US" altLang="ko-KR" dirty="0"/>
              <a:t>, </a:t>
            </a:r>
            <a:r>
              <a:rPr lang="ko-KR" altLang="en-US" dirty="0" err="1"/>
              <a:t>우하단</a:t>
            </a:r>
            <a:r>
              <a:rPr lang="ko-KR" altLang="en-US" dirty="0"/>
              <a:t> 좌표 및 면적 비율로 구성된 </a:t>
            </a:r>
            <a:r>
              <a:rPr lang="en-US" altLang="ko-KR" dirty="0"/>
              <a:t>5</a:t>
            </a:r>
            <a:r>
              <a:rPr lang="en" altLang="ko-KR" dirty="0"/>
              <a:t>D </a:t>
            </a:r>
            <a:r>
              <a:rPr lang="ko-KR" altLang="en-US" dirty="0"/>
              <a:t>벡터로 표현됩니다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• </a:t>
            </a:r>
            <a:r>
              <a:rPr lang="ko-KR" altLang="en-US" dirty="0"/>
              <a:t>선형 변환을 통해 이미지 피처 </a:t>
            </a:r>
            <a:r>
              <a:rPr lang="ko-KR" altLang="en-US" dirty="0" err="1"/>
              <a:t>맵과</a:t>
            </a:r>
            <a:r>
              <a:rPr lang="ko-KR" altLang="en-US" dirty="0"/>
              <a:t> 같은 차원으로 맞춘 후</a:t>
            </a:r>
            <a:r>
              <a:rPr lang="en-US" altLang="ko-KR" dirty="0"/>
              <a:t>, [</a:t>
            </a:r>
            <a:r>
              <a:rPr lang="en" altLang="ko-KR" dirty="0"/>
              <a:t>IMG] </a:t>
            </a:r>
            <a:r>
              <a:rPr lang="ko-KR" altLang="en-US" dirty="0"/>
              <a:t>토큰을 추가하여 전체 이미지 정보를 보완합니다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• </a:t>
            </a:r>
            <a:r>
              <a:rPr lang="ko-KR" altLang="en-US" dirty="0"/>
              <a:t>최종 입력 시퀀스는 다음과 같습니다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[</a:t>
            </a:r>
            <a:r>
              <a:rPr lang="en" altLang="ko-KR" dirty="0"/>
              <a:t>IMG], v_1, …, </a:t>
            </a:r>
            <a:r>
              <a:rPr lang="en" altLang="ko-KR" dirty="0" err="1"/>
              <a:t>v_T</a:t>
            </a:r>
            <a:r>
              <a:rPr lang="en" altLang="ko-KR" dirty="0"/>
              <a:t>, [CLS], w_1, …, </a:t>
            </a:r>
            <a:r>
              <a:rPr lang="en" altLang="ko-KR" dirty="0" err="1"/>
              <a:t>w_T</a:t>
            </a:r>
            <a:r>
              <a:rPr lang="en" altLang="ko-KR" dirty="0"/>
              <a:t>, [SEP].</a:t>
            </a:r>
          </a:p>
          <a:p>
            <a:br>
              <a:rPr lang="en" altLang="ko-KR" dirty="0"/>
            </a:br>
            <a:endParaRPr lang="en" altLang="ko-KR" dirty="0"/>
          </a:p>
          <a:p>
            <a:r>
              <a:rPr lang="ko-KR" altLang="en-US" b="1" dirty="0"/>
              <a:t>학습 목표</a:t>
            </a:r>
            <a:r>
              <a:rPr lang="en-US" altLang="ko-KR" b="1" dirty="0"/>
              <a:t>:</a:t>
            </a:r>
            <a:endParaRPr lang="ko-KR" altLang="en-US" dirty="0"/>
          </a:p>
          <a:p>
            <a:r>
              <a:rPr lang="en" altLang="ko-KR" dirty="0"/>
              <a:t>ViLBERT</a:t>
            </a:r>
            <a:r>
              <a:rPr lang="ko-KR" altLang="en-US" dirty="0"/>
              <a:t>는 두 가지 </a:t>
            </a:r>
            <a:r>
              <a:rPr lang="en" altLang="ko-KR" dirty="0"/>
              <a:t>proxy task</a:t>
            </a:r>
            <a:r>
              <a:rPr lang="ko-KR" altLang="en-US" dirty="0" err="1"/>
              <a:t>를</a:t>
            </a:r>
            <a:r>
              <a:rPr lang="ko-KR" altLang="en-US" dirty="0"/>
              <a:t> 통해 </a:t>
            </a:r>
            <a:r>
              <a:rPr lang="ko-KR" altLang="en-US" dirty="0" err="1"/>
              <a:t>사전학습됩니다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1. </a:t>
            </a:r>
            <a:r>
              <a:rPr lang="en" altLang="ko-KR" b="1" dirty="0"/>
              <a:t>Masked Prediction:</a:t>
            </a:r>
            <a:endParaRPr lang="en" altLang="ko-KR" dirty="0"/>
          </a:p>
          <a:p>
            <a:r>
              <a:rPr lang="en" altLang="ko-KR" dirty="0"/>
              <a:t>• </a:t>
            </a:r>
            <a:r>
              <a:rPr lang="ko-KR" altLang="en-US" dirty="0"/>
              <a:t>언어</a:t>
            </a:r>
            <a:r>
              <a:rPr lang="en-US" altLang="ko-KR" dirty="0"/>
              <a:t>: </a:t>
            </a:r>
            <a:r>
              <a:rPr lang="ko-KR" altLang="en-US" dirty="0" err="1"/>
              <a:t>마스킹된</a:t>
            </a:r>
            <a:r>
              <a:rPr lang="ko-KR" altLang="en-US" dirty="0"/>
              <a:t> 토큰 예측</a:t>
            </a:r>
          </a:p>
          <a:p>
            <a:r>
              <a:rPr lang="en-US" altLang="ko-KR" dirty="0"/>
              <a:t>• </a:t>
            </a:r>
            <a:r>
              <a:rPr lang="ko-KR" altLang="en-US" dirty="0"/>
              <a:t>이미지</a:t>
            </a:r>
            <a:r>
              <a:rPr lang="en-US" altLang="ko-KR" dirty="0"/>
              <a:t>: </a:t>
            </a:r>
            <a:r>
              <a:rPr lang="ko-KR" altLang="en-US" dirty="0" err="1"/>
              <a:t>마스킹된</a:t>
            </a:r>
            <a:r>
              <a:rPr lang="ko-KR" altLang="en-US" dirty="0"/>
              <a:t> 영역의 클래스를 예측하며 </a:t>
            </a:r>
            <a:r>
              <a:rPr lang="en" altLang="ko-KR" dirty="0"/>
              <a:t>KL Divergence</a:t>
            </a:r>
            <a:r>
              <a:rPr lang="ko-KR" altLang="en-US" dirty="0" err="1"/>
              <a:t>를</a:t>
            </a:r>
            <a:r>
              <a:rPr lang="ko-KR" altLang="en-US" dirty="0"/>
              <a:t> 최소화</a:t>
            </a:r>
          </a:p>
          <a:p>
            <a:r>
              <a:rPr lang="en-US" altLang="ko-KR" dirty="0"/>
              <a:t>2. </a:t>
            </a:r>
            <a:r>
              <a:rPr lang="en" altLang="ko-KR" b="1" dirty="0"/>
              <a:t>Image-Text Matching:</a:t>
            </a:r>
            <a:endParaRPr lang="en" altLang="ko-KR" dirty="0"/>
          </a:p>
          <a:p>
            <a:r>
              <a:rPr lang="en" altLang="ko-KR" dirty="0"/>
              <a:t>• </a:t>
            </a:r>
            <a:r>
              <a:rPr lang="ko-KR" altLang="en-US" dirty="0"/>
              <a:t>이미지와 텍스트 쌍의 일치 여부를 이진 분류로 판단</a:t>
            </a:r>
          </a:p>
          <a:p>
            <a:br>
              <a:rPr lang="ko-KR" altLang="en-US" dirty="0"/>
            </a:br>
            <a:endParaRPr lang="ko-KR" altLang="en-US" dirty="0"/>
          </a:p>
          <a:p>
            <a:r>
              <a:rPr lang="ko-KR" altLang="en-US" b="1" dirty="0"/>
              <a:t>결과</a:t>
            </a:r>
            <a:r>
              <a:rPr lang="en-US" altLang="ko-KR" b="1" dirty="0"/>
              <a:t>:</a:t>
            </a:r>
            <a:endParaRPr lang="ko-KR" altLang="en-US" dirty="0"/>
          </a:p>
          <a:p>
            <a:r>
              <a:rPr lang="ko-KR" altLang="en-US" dirty="0"/>
              <a:t>두 스트림 구조와 </a:t>
            </a:r>
            <a:r>
              <a:rPr lang="en" altLang="ko-KR" dirty="0"/>
              <a:t>co-attention </a:t>
            </a:r>
            <a:r>
              <a:rPr lang="ko-KR" altLang="en-US" dirty="0"/>
              <a:t>메커니즘을 활용하여</a:t>
            </a:r>
            <a:r>
              <a:rPr lang="en-US" altLang="ko-KR" dirty="0"/>
              <a:t>, </a:t>
            </a:r>
            <a:r>
              <a:rPr lang="en" altLang="ko-KR" dirty="0"/>
              <a:t>ViLBERT</a:t>
            </a:r>
            <a:r>
              <a:rPr lang="ko-KR" altLang="en-US" dirty="0"/>
              <a:t>는 이미지와 자연어의 </a:t>
            </a:r>
            <a:r>
              <a:rPr lang="en" altLang="ko-KR" dirty="0"/>
              <a:t>joint representation</a:t>
            </a:r>
            <a:r>
              <a:rPr lang="ko-KR" altLang="en-US" dirty="0"/>
              <a:t>을 효과적으로 학습하며</a:t>
            </a:r>
            <a:r>
              <a:rPr lang="en-US" altLang="ko-KR" dirty="0"/>
              <a:t>, </a:t>
            </a:r>
            <a:r>
              <a:rPr lang="ko-KR" altLang="en-US" dirty="0"/>
              <a:t>이후 다양한 태스크에 대해 미세조정을 통해 높은 성능을 달성합니다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6CE66D-5695-4BBB-6863-84A72DC3C5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7090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BF2948-1A16-7836-E8BE-109F46327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7941247-B87D-22EE-A64D-270330B92E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90094F0-8C43-94A1-87F9-8F1DE24E72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5246E7-4B44-D87A-7695-DDCAF5A930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4613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19729-F073-1DF1-691C-2BD72CCB9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B0731C2-7423-8C38-0209-680335D4BF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A938CAF-7072-0C33-1D7C-319442134D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EE13B5-9315-8CAB-1913-EAE59AE4C6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2768-D5E8-C447-86A6-40B7165244B6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84651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54639" y="4457700"/>
            <a:ext cx="13378722" cy="12952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sz="7197" b="1" dirty="0">
                <a:solidFill>
                  <a:srgbClr val="090807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Source Han Sans KR Bold"/>
                <a:sym typeface="Source Han Sans KR Bold"/>
              </a:rPr>
              <a:t>ViLBERT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699" y="8463794"/>
            <a:ext cx="1706835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2025.04.04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00026" y="8949095"/>
            <a:ext cx="2221186" cy="3358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Seung min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chung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25AA69-17AF-B34C-8415-0E55C0DAEE78}"/>
              </a:ext>
            </a:extLst>
          </p:cNvPr>
          <p:cNvSpPr txBox="1"/>
          <p:nvPr/>
        </p:nvSpPr>
        <p:spPr>
          <a:xfrm>
            <a:off x="2454639" y="5576447"/>
            <a:ext cx="13378722" cy="23820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090807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Source Han Sans KR Bold"/>
                <a:sym typeface="Source Han Sans KR Bold"/>
              </a:rPr>
              <a:t>Pretraining Task-Agnostic </a:t>
            </a:r>
            <a:r>
              <a:rPr lang="en-US" sz="3000" b="1" dirty="0" err="1">
                <a:solidFill>
                  <a:srgbClr val="090807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Source Han Sans KR Bold"/>
                <a:sym typeface="Source Han Sans KR Bold"/>
              </a:rPr>
              <a:t>Visiolinguistic</a:t>
            </a:r>
            <a:r>
              <a:rPr lang="en-US" sz="3000" b="1" dirty="0">
                <a:solidFill>
                  <a:srgbClr val="090807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Source Han Sans KR Bold"/>
                <a:sym typeface="Source Han Sans KR Bold"/>
              </a:rPr>
              <a:t> Representations for Vision-and-Language TASKS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BD5884-89F1-B66E-D769-EC897E41B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E936249-2073-C514-599C-EF729AF97793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8057329-EB58-8826-AC4B-ED8E0F52A35A}"/>
              </a:ext>
            </a:extLst>
          </p:cNvPr>
          <p:cNvSpPr txBox="1"/>
          <p:nvPr/>
        </p:nvSpPr>
        <p:spPr>
          <a:xfrm>
            <a:off x="923832" y="765070"/>
            <a:ext cx="6086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Result and Analysis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1C5959-4B7A-111A-003E-F0B46F3E1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832" y="1701509"/>
            <a:ext cx="9515568" cy="252278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0B2127E-63D0-250C-CAD4-4F93970F8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690" y="4649288"/>
            <a:ext cx="12960328" cy="242483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DC00D84-8135-47F7-CF57-8FEFAD8AB9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831" y="7499113"/>
            <a:ext cx="9317097" cy="24248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D5CA46-F5A0-3158-163E-56A24C8A0120}"/>
              </a:ext>
            </a:extLst>
          </p:cNvPr>
          <p:cNvSpPr txBox="1"/>
          <p:nvPr/>
        </p:nvSpPr>
        <p:spPr>
          <a:xfrm>
            <a:off x="860320" y="1402725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[ </a:t>
            </a:r>
            <a:r>
              <a:rPr lang="ko-KR" altLang="en-US" dirty="0"/>
              <a:t>기존 </a:t>
            </a:r>
            <a:r>
              <a:rPr lang="en" altLang="ko-KR" dirty="0"/>
              <a:t>SOTA </a:t>
            </a:r>
            <a:r>
              <a:rPr lang="ko-KR" altLang="en-US" dirty="0" err="1"/>
              <a:t>모델들과의</a:t>
            </a:r>
            <a:r>
              <a:rPr lang="ko-KR" altLang="en-US" dirty="0"/>
              <a:t> 비교 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DE9838-6DC7-EC40-A8A1-E9DE4D816B41}"/>
              </a:ext>
            </a:extLst>
          </p:cNvPr>
          <p:cNvSpPr txBox="1"/>
          <p:nvPr/>
        </p:nvSpPr>
        <p:spPr>
          <a:xfrm>
            <a:off x="923830" y="4338416"/>
            <a:ext cx="124873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dirty="0"/>
              <a:t>[ Task </a:t>
            </a:r>
            <a:r>
              <a:rPr lang="ko-KR" altLang="en-US" dirty="0"/>
              <a:t>별 </a:t>
            </a:r>
            <a:r>
              <a:rPr lang="en" altLang="ko-KR" dirty="0"/>
              <a:t>TRM </a:t>
            </a:r>
            <a:r>
              <a:rPr lang="ko-KR" altLang="en-US" dirty="0"/>
              <a:t>계층 비교 </a:t>
            </a:r>
            <a:r>
              <a:rPr lang="en-US" altLang="ko-KR" dirty="0"/>
              <a:t>] : Task</a:t>
            </a:r>
            <a:r>
              <a:rPr lang="ko-KR" altLang="en-US" dirty="0"/>
              <a:t> 마다 필요한 </a:t>
            </a:r>
            <a:r>
              <a:rPr lang="en-US" altLang="ko-KR" dirty="0"/>
              <a:t>TRM</a:t>
            </a:r>
            <a:r>
              <a:rPr lang="ko-KR" altLang="en-US" dirty="0"/>
              <a:t> 층이 다름 </a:t>
            </a:r>
            <a:r>
              <a:rPr lang="en-US" altLang="ko-KR" dirty="0"/>
              <a:t>-&gt;</a:t>
            </a:r>
            <a:r>
              <a:rPr lang="ko-KR" altLang="en-US" dirty="0"/>
              <a:t> 각 </a:t>
            </a:r>
            <a:r>
              <a:rPr lang="en-US" altLang="ko-KR" dirty="0"/>
              <a:t>task </a:t>
            </a:r>
            <a:r>
              <a:rPr lang="ko-KR" altLang="en-US" dirty="0"/>
              <a:t>마다 선호하는 </a:t>
            </a:r>
            <a:r>
              <a:rPr lang="ko-KR" altLang="en-US" dirty="0" err="1"/>
              <a:t>임베딩</a:t>
            </a:r>
            <a:r>
              <a:rPr lang="ko-KR" altLang="en-US" dirty="0"/>
              <a:t> 정도가 다름을 </a:t>
            </a:r>
            <a:r>
              <a:rPr lang="ko-KR" altLang="en-US" dirty="0" err="1"/>
              <a:t>알수</a:t>
            </a:r>
            <a:r>
              <a:rPr lang="ko-KR" altLang="en-US" dirty="0"/>
              <a:t> 있음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0C6FFE-6728-CC1B-E5F6-F9D7555C08C7}"/>
              </a:ext>
            </a:extLst>
          </p:cNvPr>
          <p:cNvSpPr txBox="1"/>
          <p:nvPr/>
        </p:nvSpPr>
        <p:spPr>
          <a:xfrm>
            <a:off x="860320" y="708944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[ </a:t>
            </a:r>
            <a:r>
              <a:rPr lang="ko-KR" altLang="en-US" dirty="0"/>
              <a:t>학습 데이터 양에 따른 성능 비교 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6145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BC0E5F-8AFB-E414-44DB-719588F5F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ABE9C68-D10D-4AE3-6E38-B57EE3F27957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8A8DE242-C64D-B87E-28F5-3B41D4DB6376}"/>
              </a:ext>
            </a:extLst>
          </p:cNvPr>
          <p:cNvSpPr txBox="1"/>
          <p:nvPr/>
        </p:nvSpPr>
        <p:spPr>
          <a:xfrm>
            <a:off x="923832" y="765070"/>
            <a:ext cx="6086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Summary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87187F-4D23-1F8A-7A91-4DF87C191F48}"/>
              </a:ext>
            </a:extLst>
          </p:cNvPr>
          <p:cNvSpPr txBox="1"/>
          <p:nvPr/>
        </p:nvSpPr>
        <p:spPr>
          <a:xfrm>
            <a:off x="609600" y="3250674"/>
            <a:ext cx="1733279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ko-KR" sz="3000" dirty="0">
                <a:latin typeface="+mn-ea"/>
              </a:rPr>
              <a:t>In this paper, a model is proposed that learns a joint representation between images and natural language. It is pretrained on a large-scale, automatically collected dataset to acquire visual grounding capabilities.</a:t>
            </a:r>
          </a:p>
          <a:p>
            <a:pPr>
              <a:buNone/>
            </a:pPr>
            <a:br>
              <a:rPr lang="en" altLang="ko-KR" sz="3000" dirty="0">
                <a:latin typeface="+mn-ea"/>
              </a:rPr>
            </a:br>
            <a:endParaRPr lang="en" altLang="ko-KR" sz="3000" dirty="0">
              <a:latin typeface="+mn-ea"/>
            </a:endParaRPr>
          </a:p>
          <a:p>
            <a:r>
              <a:rPr lang="en" altLang="ko-KR" sz="3000" dirty="0">
                <a:latin typeface="+mn-ea"/>
              </a:rPr>
              <a:t>By incorporating a simple two-stream architecture and a co-attention mechanism, and by achieving state-of-the-art performance across various tasks through fine-tuning, the work demonstrates the potential for expanding multi-task learning in the future.</a:t>
            </a:r>
          </a:p>
        </p:txBody>
      </p:sp>
    </p:spTree>
    <p:extLst>
      <p:ext uri="{BB962C8B-B14F-4D97-AF65-F5344CB8AC3E}">
        <p14:creationId xmlns:p14="http://schemas.microsoft.com/office/powerpoint/2010/main" val="48747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BC350B-2113-5817-FC55-3D4489119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56123A1-CC34-2F98-A33C-6DCB62851BAA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0DAF9E32-CDC3-B306-BF36-5102D746A373}"/>
              </a:ext>
            </a:extLst>
          </p:cNvPr>
          <p:cNvSpPr txBox="1"/>
          <p:nvPr/>
        </p:nvSpPr>
        <p:spPr>
          <a:xfrm>
            <a:off x="923832" y="765070"/>
            <a:ext cx="6086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My Think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C17ECD-C1A7-7070-86A8-A2E59DE9861F}"/>
              </a:ext>
            </a:extLst>
          </p:cNvPr>
          <p:cNvSpPr txBox="1"/>
          <p:nvPr/>
        </p:nvSpPr>
        <p:spPr>
          <a:xfrm>
            <a:off x="609600" y="2042960"/>
            <a:ext cx="17332792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ko-KR" sz="2500" dirty="0"/>
              <a:t>Vision Transformer</a:t>
            </a:r>
            <a:r>
              <a:rPr lang="ko-KR" altLang="en-US" sz="2500" dirty="0"/>
              <a:t>와 다르게 이미지의 영역을 단순히 나눠서 토큰화 시키는 것이 아니라</a:t>
            </a:r>
            <a:r>
              <a:rPr lang="en-US" altLang="ko-KR" sz="2500" dirty="0"/>
              <a:t>, </a:t>
            </a:r>
            <a:r>
              <a:rPr lang="ko-KR" altLang="en-US" sz="2500" dirty="0"/>
              <a:t>객체 탐지 모델을 활용하여 각각의 객체들을 토큰화 하는 아이디어가 정말 좋은 것 같다</a:t>
            </a:r>
            <a:r>
              <a:rPr lang="en-US" altLang="ko-KR" sz="2500" dirty="0"/>
              <a:t>. </a:t>
            </a:r>
            <a:r>
              <a:rPr lang="ko-KR" altLang="en-US" sz="2500" dirty="0"/>
              <a:t>그리고 서로 다른 </a:t>
            </a:r>
            <a:r>
              <a:rPr lang="ko-KR" altLang="en-US" sz="2500" dirty="0" err="1"/>
              <a:t>모달의</a:t>
            </a:r>
            <a:r>
              <a:rPr lang="ko-KR" altLang="en-US" sz="2500" dirty="0"/>
              <a:t> 특징 차원까지 고려하여 독립적으로 학습하게 하는 것 또한 좋은 아이디어인 것 같다</a:t>
            </a:r>
            <a:r>
              <a:rPr lang="en-US" altLang="ko-KR" sz="2500" dirty="0"/>
              <a:t>.</a:t>
            </a:r>
          </a:p>
          <a:p>
            <a:pPr>
              <a:buNone/>
            </a:pPr>
            <a:endParaRPr lang="en-US" altLang="ko-KR" sz="2500" dirty="0"/>
          </a:p>
          <a:p>
            <a:pPr>
              <a:buNone/>
            </a:pPr>
            <a:r>
              <a:rPr lang="ko-KR" altLang="en-US" sz="2500" dirty="0"/>
              <a:t>여기서 조금 더 </a:t>
            </a:r>
            <a:r>
              <a:rPr lang="ko-KR" altLang="en-US" sz="2500" dirty="0" err="1"/>
              <a:t>제안해볼만한</a:t>
            </a:r>
            <a:r>
              <a:rPr lang="ko-KR" altLang="en-US" sz="2500" dirty="0"/>
              <a:t> 사항들</a:t>
            </a:r>
          </a:p>
          <a:p>
            <a:pPr>
              <a:buFont typeface="+mj-lt"/>
              <a:buAutoNum type="arabicPeriod"/>
            </a:pPr>
            <a:r>
              <a:rPr lang="ko-KR" altLang="en-US" sz="2500" dirty="0"/>
              <a:t>객체를 최대 </a:t>
            </a:r>
            <a:r>
              <a:rPr lang="en-US" altLang="ko-KR" sz="2500" dirty="0"/>
              <a:t>12 ~ 36</a:t>
            </a:r>
            <a:r>
              <a:rPr lang="ko-KR" altLang="en-US" sz="2500" dirty="0"/>
              <a:t>개로 설정한다</a:t>
            </a:r>
            <a:r>
              <a:rPr lang="en-US" altLang="ko-KR" sz="2500" dirty="0"/>
              <a:t>. </a:t>
            </a:r>
            <a:r>
              <a:rPr lang="ko-KR" altLang="en-US" sz="2500" dirty="0"/>
              <a:t>하지만 만일 크게 </a:t>
            </a:r>
            <a:r>
              <a:rPr lang="ko-KR" altLang="en-US" sz="2500" dirty="0" err="1"/>
              <a:t>디테일하지</a:t>
            </a:r>
            <a:r>
              <a:rPr lang="ko-KR" altLang="en-US" sz="2500" dirty="0"/>
              <a:t> 않은 차원에서 고양이가 </a:t>
            </a:r>
            <a:r>
              <a:rPr lang="en-US" altLang="ko-KR" sz="2500" dirty="0"/>
              <a:t>50</a:t>
            </a:r>
            <a:r>
              <a:rPr lang="ko-KR" altLang="en-US" sz="2500" dirty="0"/>
              <a:t>마리 있는 경우 고양이 이미지에 대해서만 </a:t>
            </a:r>
            <a:r>
              <a:rPr lang="ko-KR" altLang="en-US" sz="2500" dirty="0" err="1"/>
              <a:t>추출하게된다</a:t>
            </a:r>
            <a:r>
              <a:rPr lang="en-US" altLang="ko-KR" sz="2500" dirty="0"/>
              <a:t>. </a:t>
            </a:r>
            <a:r>
              <a:rPr lang="ko-KR" altLang="en-US" sz="2500" dirty="0"/>
              <a:t>그래서 </a:t>
            </a:r>
            <a:r>
              <a:rPr lang="en" altLang="ko-KR" sz="2500" dirty="0"/>
              <a:t>Instance segmentation </a:t>
            </a:r>
            <a:r>
              <a:rPr lang="ko-KR" altLang="en-US" sz="2500" dirty="0" err="1"/>
              <a:t>처럼</a:t>
            </a:r>
            <a:r>
              <a:rPr lang="ko-KR" altLang="en-US" sz="2500" dirty="0"/>
              <a:t> 클래스의 값이 동일하다면 가장 높은 </a:t>
            </a:r>
            <a:r>
              <a:rPr lang="en" altLang="ko-KR" sz="2500" dirty="0"/>
              <a:t>N</a:t>
            </a:r>
            <a:r>
              <a:rPr lang="ko-KR" altLang="en-US" sz="2500" dirty="0"/>
              <a:t>개만 뽑아서 추출하도록 하는 방법을 사용하게 되면 객체가 많은 이미지에 대해서 더 높은 성능을 보여줄 수 </a:t>
            </a:r>
            <a:r>
              <a:rPr lang="ko-KR" altLang="en-US" sz="2500" dirty="0" err="1"/>
              <a:t>있을것</a:t>
            </a:r>
            <a:r>
              <a:rPr lang="ko-KR" altLang="en-US" sz="2500" dirty="0"/>
              <a:t> 같다</a:t>
            </a:r>
            <a:r>
              <a:rPr lang="en-US" altLang="ko-KR" sz="25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2500" dirty="0"/>
          </a:p>
          <a:p>
            <a:pPr>
              <a:buFont typeface="+mj-lt"/>
              <a:buAutoNum type="arabicPeriod"/>
            </a:pPr>
            <a:r>
              <a:rPr lang="ko-KR" altLang="en-US" sz="2500" dirty="0"/>
              <a:t>본 논문에서는 </a:t>
            </a:r>
            <a:r>
              <a:rPr lang="ko-KR" altLang="en-US" sz="2500" dirty="0" err="1"/>
              <a:t>둘다</a:t>
            </a:r>
            <a:r>
              <a:rPr lang="ko-KR" altLang="en-US" sz="2500" dirty="0"/>
              <a:t> </a:t>
            </a:r>
            <a:r>
              <a:rPr lang="en" altLang="ko-KR" sz="2500" dirty="0"/>
              <a:t>Transformer</a:t>
            </a:r>
            <a:r>
              <a:rPr lang="ko-KR" altLang="en-US" sz="2500" dirty="0"/>
              <a:t>의 </a:t>
            </a:r>
            <a:r>
              <a:rPr lang="en" altLang="ko-KR" sz="2500" dirty="0"/>
              <a:t>encoder</a:t>
            </a:r>
            <a:r>
              <a:rPr lang="ko-KR" altLang="en-US" sz="2500" dirty="0"/>
              <a:t>만 사용하는 구조를 가지고 있는데</a:t>
            </a:r>
            <a:r>
              <a:rPr lang="en-US" altLang="ko-KR" sz="2500" dirty="0"/>
              <a:t>, </a:t>
            </a:r>
            <a:r>
              <a:rPr lang="ko-KR" altLang="en-US" sz="2500" dirty="0"/>
              <a:t>순서의 중요도가 떨어지는 이미지의 경우 </a:t>
            </a:r>
            <a:r>
              <a:rPr lang="en" altLang="ko-KR" sz="2500" dirty="0"/>
              <a:t>encoder</a:t>
            </a:r>
            <a:r>
              <a:rPr lang="ko-KR" altLang="en-US" sz="2500" dirty="0" err="1"/>
              <a:t>를</a:t>
            </a:r>
            <a:r>
              <a:rPr lang="ko-KR" altLang="en-US" sz="2500" dirty="0"/>
              <a:t> 사용하고 순서가 중요한 자연어의 경우 </a:t>
            </a:r>
            <a:r>
              <a:rPr lang="en" altLang="ko-KR" sz="2500" dirty="0" err="1"/>
              <a:t>deocder</a:t>
            </a:r>
            <a:r>
              <a:rPr lang="ko-KR" altLang="en-US" sz="2500" dirty="0" err="1"/>
              <a:t>를</a:t>
            </a:r>
            <a:r>
              <a:rPr lang="ko-KR" altLang="en-US" sz="2500" dirty="0"/>
              <a:t> 사용하여 스토리 </a:t>
            </a:r>
            <a:r>
              <a:rPr lang="ko-KR" altLang="en-US" sz="2500" dirty="0" err="1"/>
              <a:t>텔링</a:t>
            </a:r>
            <a:r>
              <a:rPr lang="ko-KR" altLang="en-US" sz="2500" dirty="0"/>
              <a:t> </a:t>
            </a:r>
            <a:r>
              <a:rPr lang="ko-KR" altLang="en-US" sz="2500" dirty="0" err="1"/>
              <a:t>처럼</a:t>
            </a:r>
            <a:r>
              <a:rPr lang="ko-KR" altLang="en-US" sz="2500" dirty="0"/>
              <a:t> 이미지의 </a:t>
            </a:r>
            <a:r>
              <a:rPr lang="en" altLang="ko-KR" sz="2500" dirty="0"/>
              <a:t>context</a:t>
            </a:r>
            <a:r>
              <a:rPr lang="ko-KR" altLang="en-US" sz="2500" dirty="0" err="1"/>
              <a:t>를</a:t>
            </a:r>
            <a:r>
              <a:rPr lang="ko-KR" altLang="en-US" sz="2500" dirty="0"/>
              <a:t> 보고 문장을 완성하는 모델 또한 좋은 아이디어가 될 수 있지 않을까</a:t>
            </a:r>
            <a:r>
              <a:rPr lang="en-US" altLang="ko-KR" sz="2500" dirty="0"/>
              <a:t>? </a:t>
            </a:r>
            <a:r>
              <a:rPr lang="ko-KR" altLang="en-US" sz="2500" dirty="0"/>
              <a:t>생각이 든다</a:t>
            </a:r>
            <a:r>
              <a:rPr lang="en-US" altLang="ko-KR" sz="2500" dirty="0"/>
              <a:t>. </a:t>
            </a:r>
            <a:r>
              <a:rPr lang="en" altLang="ko-KR" sz="2500" dirty="0"/>
              <a:t>proxy task</a:t>
            </a:r>
            <a:r>
              <a:rPr lang="ko-KR" altLang="en-US" sz="2500" dirty="0"/>
              <a:t>는 이미지는 본 논문과 동일하고</a:t>
            </a:r>
            <a:r>
              <a:rPr lang="en-US" altLang="ko-KR" sz="2500" dirty="0"/>
              <a:t>, </a:t>
            </a:r>
            <a:r>
              <a:rPr lang="ko-KR" altLang="en-US" sz="2500" dirty="0"/>
              <a:t>자연어의 경우 다음 단어예측을 진행하면 충분히 가능하다고 생각이 든다</a:t>
            </a:r>
            <a:r>
              <a:rPr lang="en-US" altLang="ko-KR" sz="25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2500" dirty="0"/>
          </a:p>
          <a:p>
            <a:pPr>
              <a:buFont typeface="+mj-lt"/>
              <a:buAutoNum type="arabicPeriod"/>
            </a:pPr>
            <a:r>
              <a:rPr lang="en-US" altLang="ko-KR" sz="2500" dirty="0"/>
              <a:t>[</a:t>
            </a:r>
            <a:r>
              <a:rPr lang="en" altLang="ko-KR" sz="2500" dirty="0"/>
              <a:t>CLS]</a:t>
            </a:r>
            <a:r>
              <a:rPr lang="ko-KR" altLang="en-US" sz="2500" dirty="0"/>
              <a:t>와 </a:t>
            </a:r>
            <a:r>
              <a:rPr lang="en-US" altLang="ko-KR" sz="2500" dirty="0"/>
              <a:t>[</a:t>
            </a:r>
            <a:r>
              <a:rPr lang="en" altLang="ko-KR" sz="2500" dirty="0"/>
              <a:t>IMG] </a:t>
            </a:r>
            <a:r>
              <a:rPr lang="ko-KR" altLang="en-US" sz="2500" dirty="0"/>
              <a:t>토큰이 모델 성능에 크게 도움이 되는지 의문이다</a:t>
            </a:r>
            <a:r>
              <a:rPr lang="en-US" altLang="ko-KR" sz="2500" dirty="0"/>
              <a:t>. </a:t>
            </a:r>
            <a:r>
              <a:rPr lang="ko-KR" altLang="en-US" sz="2500" dirty="0"/>
              <a:t>이미 각각 객체에 대한 정보가 </a:t>
            </a:r>
            <a:r>
              <a:rPr lang="ko-KR" altLang="en-US" sz="2500" dirty="0" err="1"/>
              <a:t>담겨져있는데</a:t>
            </a:r>
            <a:r>
              <a:rPr lang="en-US" altLang="ko-KR" sz="2500" dirty="0"/>
              <a:t>, </a:t>
            </a:r>
            <a:r>
              <a:rPr lang="ko-KR" altLang="en-US" sz="2500" dirty="0"/>
              <a:t>굳이 이미지와 문장 전체에 대한 벡터를 사용하는 이유에 대해서 </a:t>
            </a:r>
            <a:r>
              <a:rPr lang="ko-KR" altLang="en-US" sz="2500" dirty="0" err="1"/>
              <a:t>의문이든다</a:t>
            </a:r>
            <a:r>
              <a:rPr lang="en-US" altLang="ko-KR" sz="2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9609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871447" y="5056830"/>
            <a:ext cx="14545107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446870" y="3770182"/>
            <a:ext cx="5782729" cy="755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99"/>
              </a:lnSpc>
              <a:spcBef>
                <a:spcPct val="0"/>
              </a:spcBef>
            </a:pPr>
            <a:r>
              <a:rPr lang="en-US" sz="45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Thanks</a:t>
            </a:r>
            <a:endParaRPr lang="en-US" sz="4500" b="1" u="none" strike="noStrike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04930" y="4069500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0204930" y="4900599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10204930" y="5801481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10204930" y="6632580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169946" y="4627050"/>
            <a:ext cx="2938136" cy="91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sz="5305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365009" y="3516750"/>
            <a:ext cx="457190" cy="33140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6D99FA-8E7C-D02E-F0D1-2F8A38DDDCBC}"/>
              </a:ext>
            </a:extLst>
          </p:cNvPr>
          <p:cNvSpPr txBox="1"/>
          <p:nvPr/>
        </p:nvSpPr>
        <p:spPr>
          <a:xfrm>
            <a:off x="10909671" y="3627992"/>
            <a:ext cx="138211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500" dirty="0">
                <a:latin typeface="+mn-ea"/>
              </a:rPr>
              <a:t>Abstract</a:t>
            </a:r>
            <a:endParaRPr kumimoji="1" lang="ko-KR" altLang="en-US" sz="2500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134EB-B0D9-B51F-92F0-85FD16BC23F9}"/>
              </a:ext>
            </a:extLst>
          </p:cNvPr>
          <p:cNvSpPr txBox="1"/>
          <p:nvPr/>
        </p:nvSpPr>
        <p:spPr>
          <a:xfrm>
            <a:off x="10732624" y="4442592"/>
            <a:ext cx="196746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500" dirty="0">
                <a:latin typeface="+mn-ea"/>
              </a:rPr>
              <a:t>Introduction</a:t>
            </a:r>
            <a:endParaRPr kumimoji="1" lang="ko-KR" altLang="en-US" sz="25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23C97F-ACDB-6A58-C764-9A120C66CF37}"/>
              </a:ext>
            </a:extLst>
          </p:cNvPr>
          <p:cNvSpPr txBox="1"/>
          <p:nvPr/>
        </p:nvSpPr>
        <p:spPr>
          <a:xfrm>
            <a:off x="10943882" y="5363121"/>
            <a:ext cx="158299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500" dirty="0">
                <a:latin typeface="+mn-ea"/>
              </a:rPr>
              <a:t>Approach</a:t>
            </a:r>
            <a:endParaRPr kumimoji="1" lang="ko-KR" altLang="en-US" sz="25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02758D-2B15-1464-094F-33599BBC0D52}"/>
              </a:ext>
            </a:extLst>
          </p:cNvPr>
          <p:cNvSpPr txBox="1"/>
          <p:nvPr/>
        </p:nvSpPr>
        <p:spPr>
          <a:xfrm>
            <a:off x="10412157" y="6210300"/>
            <a:ext cx="29850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500" dirty="0">
                <a:latin typeface="+mn-ea"/>
              </a:rPr>
              <a:t>Result and Analysis</a:t>
            </a:r>
            <a:endParaRPr kumimoji="1" lang="ko-KR" altLang="en-US" sz="2500" dirty="0">
              <a:latin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923832" y="765070"/>
            <a:ext cx="2247970" cy="4209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Abstract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819108" y="3080817"/>
            <a:ext cx="2247971" cy="698372"/>
            <a:chOff x="0" y="0"/>
            <a:chExt cx="592058" cy="183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819108" y="6074710"/>
            <a:ext cx="2247971" cy="698372"/>
            <a:chOff x="0" y="0"/>
            <a:chExt cx="592058" cy="1839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819108" y="4016671"/>
            <a:ext cx="6258092" cy="15011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 dirty="0">
                <a:solidFill>
                  <a:srgbClr val="090807"/>
                </a:solidFill>
                <a:latin typeface="+mn-ea"/>
                <a:cs typeface="Source Han Sans KR"/>
                <a:sym typeface="Source Han Sans KR"/>
              </a:rPr>
              <a:t>This paper suggest ViLBERT model that train agnostic task. ViLBERT use 2-stram architecture and co-attention mechanism.  Finally, ViLBERT create shared vector space for image and text.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19108" y="7010565"/>
            <a:ext cx="7035690" cy="73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lnSpc>
                <a:spcPts val="3000"/>
              </a:lnSpc>
              <a:buFontTx/>
              <a:buChar char="-"/>
            </a:pPr>
            <a:r>
              <a:rPr lang="en-US" sz="2000" dirty="0">
                <a:solidFill>
                  <a:srgbClr val="090807"/>
                </a:solidFill>
                <a:latin typeface="+mn-ea"/>
                <a:cs typeface="Source Han Sans KR"/>
                <a:sym typeface="Source Han Sans KR"/>
              </a:rPr>
              <a:t>2-stream architecture</a:t>
            </a:r>
          </a:p>
          <a:p>
            <a:pPr marL="342900" indent="-342900" algn="l">
              <a:lnSpc>
                <a:spcPts val="3000"/>
              </a:lnSpc>
              <a:buFontTx/>
              <a:buChar char="-"/>
            </a:pPr>
            <a:r>
              <a:rPr lang="en-US" sz="2000" dirty="0">
                <a:solidFill>
                  <a:srgbClr val="090807"/>
                </a:solidFill>
                <a:latin typeface="+mn-ea"/>
                <a:cs typeface="Source Han Sans KR"/>
                <a:sym typeface="Source Han Sans KR"/>
              </a:rPr>
              <a:t>Co-attention mechanism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19109" y="3195052"/>
            <a:ext cx="2247970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Abstract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314480" y="6188946"/>
            <a:ext cx="125722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Core</a:t>
            </a:r>
            <a:endParaRPr lang="en-US" sz="2499" b="1" dirty="0">
              <a:solidFill>
                <a:srgbClr val="FEFBEE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9A1FE17-5AC9-BB3A-FB14-034F7E86C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670" y="5845213"/>
            <a:ext cx="10710839" cy="21480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CF72D8-71D4-C684-7808-6862E7ADE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17B5A34E-02DD-C199-FA92-A25BBEC59BEA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895BB433-BA81-8B1C-6DDB-D3C2C6724791}"/>
              </a:ext>
            </a:extLst>
          </p:cNvPr>
          <p:cNvSpPr txBox="1"/>
          <p:nvPr/>
        </p:nvSpPr>
        <p:spPr>
          <a:xfrm>
            <a:off x="923832" y="765070"/>
            <a:ext cx="28861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Introduction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43E343-BBDA-CFDF-64F7-2E98B16C7C02}"/>
              </a:ext>
            </a:extLst>
          </p:cNvPr>
          <p:cNvSpPr txBox="1"/>
          <p:nvPr/>
        </p:nvSpPr>
        <p:spPr>
          <a:xfrm>
            <a:off x="609600" y="8275435"/>
            <a:ext cx="172974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2500" dirty="0">
                <a:latin typeface="+mn-ea"/>
              </a:rPr>
              <a:t>Previous methods fine-tune pretrained vision and language models for specific tasks. However, these methods often fail to generalize due to insufficient data and questionable understanding of actual visual-linguistic relationships.</a:t>
            </a:r>
          </a:p>
        </p:txBody>
      </p:sp>
      <p:pic>
        <p:nvPicPr>
          <p:cNvPr id="3076" name="Picture 4" descr="VL-BERT, ViL-BERT 논문 설명(VL-BERT - Pre-training of Generic Visual-Linguistic  Representations, ViLBERT - Pretraining Task-Agnostic Visiolinguistic  Representations for Vision-and-Language Tasks)">
            <a:extLst>
              <a:ext uri="{FF2B5EF4-FFF2-40B4-BE49-F238E27FC236}">
                <a16:creationId xmlns:a16="http://schemas.microsoft.com/office/drawing/2014/main" id="{98699185-841A-C374-8B65-9E7048FB5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900" y="1894479"/>
            <a:ext cx="10744200" cy="560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254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923832" y="765070"/>
            <a:ext cx="28861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Introduction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2B0183-FAFF-3042-D27D-82BCA95276E2}"/>
              </a:ext>
            </a:extLst>
          </p:cNvPr>
          <p:cNvSpPr txBox="1"/>
          <p:nvPr/>
        </p:nvSpPr>
        <p:spPr>
          <a:xfrm>
            <a:off x="266700" y="8496300"/>
            <a:ext cx="17754600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2500" dirty="0">
                <a:latin typeface="+mn-ea"/>
              </a:rPr>
              <a:t>The authors propose </a:t>
            </a:r>
            <a:r>
              <a:rPr lang="en" altLang="ko-KR" sz="2500" b="1" dirty="0">
                <a:latin typeface="+mn-ea"/>
              </a:rPr>
              <a:t>Vision &amp; Language BERT (ViLBERT)</a:t>
            </a:r>
            <a:r>
              <a:rPr lang="en" altLang="ko-KR" sz="2500" dirty="0">
                <a:latin typeface="+mn-ea"/>
              </a:rPr>
              <a:t>, which learns a joint visual-linguistic representation via self-supervised pretraining, similar to BERT in NLP. ViLBERT adopts a two-stream architecture (separate visual and language streams) interconnected by co-attention layers, enabling efficient visual grounding.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D96DB1F-D5BD-EFBF-1A3D-68A8751EB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2627406"/>
            <a:ext cx="15370280" cy="50321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016890-DFF1-2028-8F0E-592C3905E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A17C2EC-753F-AF94-E6C7-4265C2BFFAF9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63FDF9ED-D990-AC86-175B-CE05DA7CAC3D}"/>
              </a:ext>
            </a:extLst>
          </p:cNvPr>
          <p:cNvSpPr txBox="1"/>
          <p:nvPr/>
        </p:nvSpPr>
        <p:spPr>
          <a:xfrm>
            <a:off x="923832" y="765070"/>
            <a:ext cx="6086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Approach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57B17-7C35-90E9-9D7D-6B4EE5CF58DB}"/>
              </a:ext>
            </a:extLst>
          </p:cNvPr>
          <p:cNvSpPr txBox="1"/>
          <p:nvPr/>
        </p:nvSpPr>
        <p:spPr>
          <a:xfrm>
            <a:off x="3109179" y="765070"/>
            <a:ext cx="1422728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2500" b="1" dirty="0">
                <a:latin typeface="+mn-ea"/>
              </a:rPr>
              <a:t>Preliminaries : Bidirectional Encoder Representation form Transformers ( BERT )</a:t>
            </a:r>
            <a:endParaRPr lang="ko-KR" altLang="en-US" sz="2500" b="1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8C0387-6B90-838D-4E9E-C673F7B45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417" y="2361504"/>
            <a:ext cx="5867494" cy="67718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E75A10-937E-33CA-FCEA-C7FC2405E42A}"/>
              </a:ext>
            </a:extLst>
          </p:cNvPr>
          <p:cNvSpPr txBox="1"/>
          <p:nvPr/>
        </p:nvSpPr>
        <p:spPr>
          <a:xfrm>
            <a:off x="8382000" y="1638300"/>
            <a:ext cx="9144000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2500" dirty="0">
                <a:latin typeface="+mn-ea"/>
              </a:rPr>
              <a:t>BERT is a bidirectional language model pretrained on large-scale text corpora to effectively capture contextual information. It is later fine-tuned for specific tasks.</a:t>
            </a:r>
          </a:p>
          <a:p>
            <a:endParaRPr lang="en" altLang="ko-KR" sz="2500" dirty="0">
              <a:latin typeface="+mn-ea"/>
            </a:endParaRPr>
          </a:p>
          <a:p>
            <a:r>
              <a:rPr lang="en" altLang="ko-KR" sz="2500" b="1" dirty="0">
                <a:latin typeface="+mn-ea"/>
              </a:rPr>
              <a:t>Input Embeddings:</a:t>
            </a: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The input consists of the sum of three embeddings:</a:t>
            </a: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</a:t>
            </a:r>
            <a:r>
              <a:rPr lang="en" altLang="ko-KR" sz="2500" b="1" dirty="0">
                <a:latin typeface="+mn-ea"/>
              </a:rPr>
              <a:t>Token Embedding</a:t>
            </a: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</a:t>
            </a:r>
            <a:r>
              <a:rPr lang="en" altLang="ko-KR" sz="2500" b="1" dirty="0">
                <a:latin typeface="+mn-ea"/>
              </a:rPr>
              <a:t>Positional Embedding</a:t>
            </a: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 </a:t>
            </a:r>
            <a:r>
              <a:rPr lang="en" altLang="ko-KR" sz="2500" b="1" dirty="0">
                <a:latin typeface="+mn-ea"/>
              </a:rPr>
              <a:t>Segment Embedding:</a:t>
            </a:r>
            <a:r>
              <a:rPr lang="en" altLang="ko-KR" sz="2500" dirty="0">
                <a:latin typeface="+mn-ea"/>
              </a:rPr>
              <a:t>.</a:t>
            </a:r>
          </a:p>
          <a:p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b="1" dirty="0">
                <a:latin typeface="+mn-ea"/>
              </a:rPr>
              <a:t>Architecture &amp; Pretraining:</a:t>
            </a: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The summed embeddings are fed into a multi-layer Transformer encoder, with each layer consisting of multi-head attention and feedforward networks. BERT is pretrained using two proxy tasks:</a:t>
            </a:r>
          </a:p>
          <a:p>
            <a:pPr>
              <a:buNone/>
            </a:pP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1. </a:t>
            </a:r>
            <a:r>
              <a:rPr lang="en" altLang="ko-KR" sz="2500" b="1" dirty="0">
                <a:latin typeface="+mn-ea"/>
              </a:rPr>
              <a:t>Masked Language Modeling (MLM):</a:t>
            </a:r>
            <a:r>
              <a:rPr lang="en" altLang="ko-KR" sz="2500" dirty="0">
                <a:latin typeface="+mn-ea"/>
              </a:rPr>
              <a:t> Randomly masks some tokens and predicts them.</a:t>
            </a:r>
          </a:p>
          <a:p>
            <a:r>
              <a:rPr lang="en" altLang="ko-KR" sz="2500" dirty="0">
                <a:latin typeface="+mn-ea"/>
              </a:rPr>
              <a:t>2. </a:t>
            </a:r>
            <a:r>
              <a:rPr lang="en" altLang="ko-KR" sz="2500" b="1" dirty="0">
                <a:latin typeface="+mn-ea"/>
              </a:rPr>
              <a:t>Next Sentence Prediction (NSP):</a:t>
            </a:r>
            <a:r>
              <a:rPr lang="en" altLang="ko-KR" sz="2500" dirty="0">
                <a:latin typeface="+mn-ea"/>
              </a:rPr>
              <a:t> Determines if one sentence naturally follows another using binary classification.</a:t>
            </a:r>
          </a:p>
          <a:p>
            <a:endParaRPr lang="en" altLang="ko-KR" sz="25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06555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D727B7-F944-69E0-43D0-69EE27E21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5DC4441-D7BE-E608-14AF-D4C649B31792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21">
            <a:extLst>
              <a:ext uri="{FF2B5EF4-FFF2-40B4-BE49-F238E27FC236}">
                <a16:creationId xmlns:a16="http://schemas.microsoft.com/office/drawing/2014/main" id="{00BFC086-0E0F-A710-B5DB-ED1BFF14513B}"/>
              </a:ext>
            </a:extLst>
          </p:cNvPr>
          <p:cNvSpPr txBox="1"/>
          <p:nvPr/>
        </p:nvSpPr>
        <p:spPr>
          <a:xfrm>
            <a:off x="923832" y="765070"/>
            <a:ext cx="6086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Approach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B66AB-966C-A976-726D-FE8BEB0F4ECA}"/>
              </a:ext>
            </a:extLst>
          </p:cNvPr>
          <p:cNvSpPr txBox="1"/>
          <p:nvPr/>
        </p:nvSpPr>
        <p:spPr>
          <a:xfrm>
            <a:off x="3109179" y="765070"/>
            <a:ext cx="14227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2800" b="1" dirty="0"/>
              <a:t>ViLBERT : Extending BERT to Jointly Represent Images and Text</a:t>
            </a:r>
            <a:endParaRPr lang="ko-KR" altLang="en-US" sz="2500" b="1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11CE6A1-72A6-6A87-8056-EEAB2C8EF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24" y="3162300"/>
            <a:ext cx="5800709" cy="438664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BE87F50-0AFF-92FC-7896-C4981C9B0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1835724"/>
            <a:ext cx="6985179" cy="77290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B489B0-A56F-C38D-0245-702784351B15}"/>
              </a:ext>
            </a:extLst>
          </p:cNvPr>
          <p:cNvSpPr txBox="1"/>
          <p:nvPr/>
        </p:nvSpPr>
        <p:spPr>
          <a:xfrm>
            <a:off x="13716000" y="3390900"/>
            <a:ext cx="41280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500" dirty="0"/>
              <a:t>[2004, 2008, 10, 18, 104, 108 ]</a:t>
            </a:r>
            <a:endParaRPr kumimoji="1" lang="ko-KR" altLang="en-US" sz="2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F1597C-82A3-C01A-935F-A050DBE22606}"/>
              </a:ext>
            </a:extLst>
          </p:cNvPr>
          <p:cNvSpPr txBox="1"/>
          <p:nvPr/>
        </p:nvSpPr>
        <p:spPr>
          <a:xfrm>
            <a:off x="13755433" y="6457147"/>
            <a:ext cx="408862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500" dirty="0"/>
              <a:t>[ img1, img2 …. Txt1, txt2…..]</a:t>
            </a:r>
            <a:endParaRPr kumimoji="1" lang="ko-KR" altLang="en-US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C9A483-A7C0-A534-4A76-2B677489B27A}"/>
              </a:ext>
            </a:extLst>
          </p:cNvPr>
          <p:cNvSpPr txBox="1"/>
          <p:nvPr/>
        </p:nvSpPr>
        <p:spPr>
          <a:xfrm>
            <a:off x="13783142" y="5888549"/>
            <a:ext cx="188327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000" dirty="0"/>
              <a:t>BERT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input</a:t>
            </a:r>
            <a:endParaRPr kumimoji="1" lang="ko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521687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E11D8B-FC13-0AA7-F104-978B93818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32F983D-7B73-1C0D-56AC-A4E65DB77A84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9226E7D1-4A06-CBA4-83F7-562DB3B09810}"/>
              </a:ext>
            </a:extLst>
          </p:cNvPr>
          <p:cNvSpPr txBox="1"/>
          <p:nvPr/>
        </p:nvSpPr>
        <p:spPr>
          <a:xfrm>
            <a:off x="923832" y="765070"/>
            <a:ext cx="6086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Approach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434766-DB42-BAC7-BB77-ED0622235836}"/>
              </a:ext>
            </a:extLst>
          </p:cNvPr>
          <p:cNvSpPr txBox="1"/>
          <p:nvPr/>
        </p:nvSpPr>
        <p:spPr>
          <a:xfrm>
            <a:off x="457200" y="1568151"/>
            <a:ext cx="18078462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ko-KR" sz="2500" b="1" dirty="0">
                <a:latin typeface="+mn-ea"/>
              </a:rPr>
              <a:t>Proposed Two-Stream Architecture:</a:t>
            </a: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ViLBERT addresses these challenges by using separate streams for images and text, which interact through co-attention layers: I</a:t>
            </a:r>
            <a:r>
              <a:rPr lang="en" altLang="ko-KR" sz="2500" b="1" dirty="0">
                <a:latin typeface="+mn-ea"/>
              </a:rPr>
              <a:t>mage Stream,</a:t>
            </a:r>
            <a:r>
              <a:rPr lang="en" altLang="ko-KR" sz="2500" dirty="0">
                <a:latin typeface="+mn-ea"/>
              </a:rPr>
              <a:t> </a:t>
            </a:r>
            <a:r>
              <a:rPr lang="en" altLang="ko-KR" sz="2500" b="1" dirty="0">
                <a:latin typeface="+mn-ea"/>
              </a:rPr>
              <a:t>Language Stream</a:t>
            </a:r>
            <a:endParaRPr lang="en" altLang="ko-KR" sz="25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F117D0-5D80-068A-F531-7AE2EE5D6B5C}"/>
              </a:ext>
            </a:extLst>
          </p:cNvPr>
          <p:cNvSpPr txBox="1"/>
          <p:nvPr/>
        </p:nvSpPr>
        <p:spPr>
          <a:xfrm>
            <a:off x="457200" y="3059975"/>
            <a:ext cx="17602200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ko-KR" sz="2500" b="1" dirty="0">
                <a:latin typeface="+mn-ea"/>
              </a:rPr>
              <a:t>Co-Attention Mechanism:</a:t>
            </a: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Co-attention layers enable cross-modal interaction where:</a:t>
            </a: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The image stream uses its features as </a:t>
            </a:r>
            <a:r>
              <a:rPr lang="en-US" altLang="ko-KR" sz="2500" dirty="0">
                <a:latin typeface="+mn-ea"/>
              </a:rPr>
              <a:t>Q</a:t>
            </a:r>
            <a:r>
              <a:rPr lang="en" altLang="ko-KR" sz="2500" dirty="0">
                <a:latin typeface="+mn-ea"/>
              </a:rPr>
              <a:t> with language features as</a:t>
            </a:r>
            <a:r>
              <a:rPr lang="ko-KR" altLang="en-US" sz="2500" dirty="0">
                <a:latin typeface="+mn-ea"/>
              </a:rPr>
              <a:t> </a:t>
            </a:r>
            <a:r>
              <a:rPr lang="en-US" altLang="ko-KR" sz="2500" dirty="0">
                <a:latin typeface="+mn-ea"/>
              </a:rPr>
              <a:t>K</a:t>
            </a:r>
            <a:r>
              <a:rPr lang="en" altLang="ko-KR" sz="2500" dirty="0">
                <a:latin typeface="+mn-ea"/>
              </a:rPr>
              <a:t>/</a:t>
            </a:r>
            <a:r>
              <a:rPr lang="en-US" altLang="ko-KR" sz="2500" dirty="0">
                <a:latin typeface="+mn-ea"/>
              </a:rPr>
              <a:t>V</a:t>
            </a:r>
            <a:r>
              <a:rPr lang="en" altLang="ko-KR" sz="2500" dirty="0">
                <a:latin typeface="+mn-ea"/>
              </a:rPr>
              <a:t>.</a:t>
            </a: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The language stream uses its tokens as </a:t>
            </a:r>
            <a:r>
              <a:rPr lang="en-US" altLang="ko-KR" sz="2500" dirty="0">
                <a:latin typeface="+mn-ea"/>
              </a:rPr>
              <a:t>Q</a:t>
            </a:r>
            <a:r>
              <a:rPr lang="en" altLang="ko-KR" sz="2500" dirty="0">
                <a:latin typeface="+mn-ea"/>
              </a:rPr>
              <a:t> with image features as </a:t>
            </a:r>
            <a:r>
              <a:rPr lang="en-US" altLang="ko-KR" sz="2500" dirty="0">
                <a:latin typeface="+mn-ea"/>
              </a:rPr>
              <a:t>K</a:t>
            </a:r>
            <a:r>
              <a:rPr lang="en" altLang="ko-KR" sz="2500" dirty="0">
                <a:latin typeface="+mn-ea"/>
              </a:rPr>
              <a:t>/</a:t>
            </a:r>
            <a:r>
              <a:rPr lang="en-US" altLang="ko-KR" sz="2500" dirty="0">
                <a:latin typeface="+mn-ea"/>
              </a:rPr>
              <a:t>V</a:t>
            </a:r>
            <a:r>
              <a:rPr lang="en" altLang="ko-KR" sz="2500" dirty="0">
                <a:latin typeface="+mn-ea"/>
              </a:rPr>
              <a:t>.</a:t>
            </a:r>
          </a:p>
          <a:p>
            <a:r>
              <a:rPr lang="en" altLang="ko-KR" sz="2500" dirty="0">
                <a:latin typeface="+mn-ea"/>
              </a:rPr>
              <a:t>This process produces a joint visual-linguistic representation.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2546090-EDEE-4294-7281-3821A10C0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8800" y="6428828"/>
            <a:ext cx="4089400" cy="1244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30BFFF-0D32-15EF-0397-95C03B8207BA}"/>
              </a:ext>
            </a:extLst>
          </p:cNvPr>
          <p:cNvSpPr txBox="1"/>
          <p:nvPr/>
        </p:nvSpPr>
        <p:spPr>
          <a:xfrm>
            <a:off x="450273" y="5420860"/>
            <a:ext cx="17248909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ko-KR" sz="2500" b="1" dirty="0">
                <a:latin typeface="+mn-ea"/>
              </a:rPr>
              <a:t>Image Representation Details:</a:t>
            </a: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Each image object is represented by a 5D vector including the top-left and bottom-right coordinates and the area ratio.</a:t>
            </a: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A linear transformation aligns these vectors with the feature map dimensions.</a:t>
            </a: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An additional [IMG] token is included to capture global image information.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14908A-5CAF-5026-62A3-5D53431206A1}"/>
              </a:ext>
            </a:extLst>
          </p:cNvPr>
          <p:cNvSpPr txBox="1"/>
          <p:nvPr/>
        </p:nvSpPr>
        <p:spPr>
          <a:xfrm>
            <a:off x="304800" y="7505700"/>
            <a:ext cx="1764897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ko-KR" sz="2500" b="1" dirty="0">
                <a:latin typeface="+mn-ea"/>
              </a:rPr>
              <a:t>Training Objectives:</a:t>
            </a: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ViLBERT is pretrained using two proxy tasks:</a:t>
            </a:r>
          </a:p>
          <a:p>
            <a:pPr>
              <a:buNone/>
            </a:pPr>
            <a:r>
              <a:rPr lang="en" altLang="ko-KR" sz="2500" dirty="0">
                <a:latin typeface="+mn-ea"/>
              </a:rPr>
              <a:t>1. </a:t>
            </a:r>
            <a:r>
              <a:rPr lang="en" altLang="ko-KR" sz="2500" b="1" dirty="0">
                <a:latin typeface="+mn-ea"/>
              </a:rPr>
              <a:t>Masked Prediction:</a:t>
            </a: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For language: Predict the masked tokens.</a:t>
            </a: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For images: Classify the masked regions using a distribution similarity (KL Divergence) loss.</a:t>
            </a:r>
          </a:p>
          <a:p>
            <a:pPr>
              <a:buNone/>
            </a:pPr>
            <a:r>
              <a:rPr lang="en" altLang="ko-KR" sz="2500" dirty="0">
                <a:latin typeface="+mn-ea"/>
              </a:rPr>
              <a:t>2. </a:t>
            </a:r>
            <a:r>
              <a:rPr lang="en" altLang="ko-KR" sz="2500" b="1" dirty="0">
                <a:latin typeface="+mn-ea"/>
              </a:rPr>
              <a:t>Image-Text Matching:</a:t>
            </a:r>
            <a:endParaRPr lang="en" altLang="ko-KR" sz="2500" dirty="0">
              <a:latin typeface="+mn-ea"/>
            </a:endParaRPr>
          </a:p>
          <a:p>
            <a:pPr>
              <a:buNone/>
            </a:pPr>
            <a:r>
              <a:rPr lang="en" altLang="ko-KR" sz="2500" dirty="0">
                <a:latin typeface="+mn-ea"/>
              </a:rPr>
              <a:t>• A binary classification task to determine whether an image and text pair is correctly matched.</a:t>
            </a:r>
          </a:p>
          <a:p>
            <a:pPr>
              <a:buNone/>
            </a:pPr>
            <a:endParaRPr lang="en" altLang="ko-KR" sz="25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08837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14B1C5-504C-805B-27C8-C03840131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F338F442-8885-98E7-F984-93853D9666CD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6DD97195-80CE-39C3-D450-5FEC83A443C7}"/>
              </a:ext>
            </a:extLst>
          </p:cNvPr>
          <p:cNvSpPr txBox="1"/>
          <p:nvPr/>
        </p:nvSpPr>
        <p:spPr>
          <a:xfrm>
            <a:off x="923832" y="765070"/>
            <a:ext cx="6086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</a:t>
            </a:r>
            <a:r>
              <a:rPr lang="ko-KR" alt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Approach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1D70AF6-3B6A-D362-938C-06121A154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9534" y="1204248"/>
            <a:ext cx="6324600" cy="884743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14D2CCE-39CA-C4F8-5B0C-B9B30C732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7200" y="1347066"/>
            <a:ext cx="5715000" cy="85386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C74477-489E-EE51-FC07-5536E2D3EE7C}"/>
              </a:ext>
            </a:extLst>
          </p:cNvPr>
          <p:cNvSpPr txBox="1"/>
          <p:nvPr/>
        </p:nvSpPr>
        <p:spPr>
          <a:xfrm>
            <a:off x="6858000" y="765070"/>
            <a:ext cx="38730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500" dirty="0"/>
              <a:t>Image object representation</a:t>
            </a:r>
            <a:endParaRPr kumimoji="1" lang="ko-KR" altLang="en-US" sz="25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3C3AA7-0D42-A1E3-BF5D-A25116EC142F}"/>
              </a:ext>
            </a:extLst>
          </p:cNvPr>
          <p:cNvSpPr txBox="1"/>
          <p:nvPr/>
        </p:nvSpPr>
        <p:spPr>
          <a:xfrm>
            <a:off x="13411200" y="774470"/>
            <a:ext cx="21032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500" dirty="0"/>
              <a:t>Tow proxy task</a:t>
            </a:r>
            <a:endParaRPr kumimoji="1" lang="ko-KR" altLang="en-US" sz="25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3953AC7-A3A6-FF9F-057F-A1D2C54F27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2941" r="9804" b="22931"/>
          <a:stretch/>
        </p:blipFill>
        <p:spPr>
          <a:xfrm>
            <a:off x="50868" y="3259464"/>
            <a:ext cx="5268666" cy="47369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1BAD70-732C-20D8-ECBC-26B1D4CCCC89}"/>
              </a:ext>
            </a:extLst>
          </p:cNvPr>
          <p:cNvSpPr txBox="1"/>
          <p:nvPr/>
        </p:nvSpPr>
        <p:spPr>
          <a:xfrm>
            <a:off x="1152162" y="2722642"/>
            <a:ext cx="25546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500" dirty="0"/>
              <a:t>co-attention Layer</a:t>
            </a:r>
            <a:endParaRPr kumimoji="1"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858712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1580</Words>
  <Application>Microsoft Macintosh PowerPoint</Application>
  <PresentationFormat>사용자 지정</PresentationFormat>
  <Paragraphs>154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Raleway Bold</vt:lpstr>
      <vt:lpstr>맑은 고딕</vt:lpstr>
      <vt:lpstr>BM DoHyeon OTF</vt:lpstr>
      <vt:lpstr>Source Han Sans KR</vt:lpstr>
      <vt:lpstr>Arial</vt:lpstr>
      <vt:lpstr>Source Han Sans KR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옐로우 블랙 깔끔한 보고서 프레젠테이션</dc:title>
  <cp:lastModifiedBy>정승민</cp:lastModifiedBy>
  <cp:revision>11</cp:revision>
  <dcterms:created xsi:type="dcterms:W3CDTF">2006-08-16T00:00:00Z</dcterms:created>
  <dcterms:modified xsi:type="dcterms:W3CDTF">2025-04-04T07:27:38Z</dcterms:modified>
  <dc:identifier>DAGfnm4VBio</dc:identifier>
</cp:coreProperties>
</file>

<file path=docProps/thumbnail.jpeg>
</file>